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17"/>
  </p:notesMasterIdLst>
  <p:sldIdLst>
    <p:sldId id="256" r:id="rId2"/>
    <p:sldId id="300" r:id="rId3"/>
    <p:sldId id="311" r:id="rId4"/>
    <p:sldId id="259" r:id="rId5"/>
    <p:sldId id="260" r:id="rId6"/>
    <p:sldId id="312" r:id="rId7"/>
    <p:sldId id="306" r:id="rId8"/>
    <p:sldId id="261" r:id="rId9"/>
    <p:sldId id="294" r:id="rId10"/>
    <p:sldId id="304" r:id="rId11"/>
    <p:sldId id="307" r:id="rId12"/>
    <p:sldId id="302" r:id="rId13"/>
    <p:sldId id="293" r:id="rId14"/>
    <p:sldId id="292" r:id="rId15"/>
    <p:sldId id="29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FFCC"/>
    <a:srgbClr val="66FF33"/>
    <a:srgbClr val="CCFFFF"/>
    <a:srgbClr val="FFCC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75372" autoAdjust="0"/>
  </p:normalViewPr>
  <p:slideViewPr>
    <p:cSldViewPr snapToGrid="0">
      <p:cViewPr varScale="1">
        <p:scale>
          <a:sx n="88" d="100"/>
          <a:sy n="88" d="100"/>
        </p:scale>
        <p:origin x="19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b="1"/>
              <a:t>Post-bac</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fr-FR"/>
        </a:p>
      </c:txPr>
    </c:title>
    <c:autoTitleDeleted val="0"/>
    <c:plotArea>
      <c:layout/>
      <c:barChart>
        <c:barDir val="col"/>
        <c:grouping val="clustered"/>
        <c:varyColors val="0"/>
        <c:ser>
          <c:idx val="0"/>
          <c:order val="0"/>
          <c:tx>
            <c:strRef>
              <c:f>Feuil1!$B$1</c:f>
              <c:strCache>
                <c:ptCount val="1"/>
                <c:pt idx="0">
                  <c:v>nombre d'élèves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Feuil1!$A$2:$A$9</c:f>
              <c:strCache>
                <c:ptCount val="8"/>
                <c:pt idx="0">
                  <c:v>CPGE</c:v>
                </c:pt>
                <c:pt idx="1">
                  <c:v>Santé</c:v>
                </c:pt>
                <c:pt idx="2">
                  <c:v>Siences Po</c:v>
                </c:pt>
                <c:pt idx="3">
                  <c:v>BUT/BTS</c:v>
                </c:pt>
                <c:pt idx="4">
                  <c:v>Droit/économie</c:v>
                </c:pt>
                <c:pt idx="5">
                  <c:v>Langues</c:v>
                </c:pt>
                <c:pt idx="6">
                  <c:v>Université Sciences PS</c:v>
                </c:pt>
                <c:pt idx="7">
                  <c:v>Lettres/Humanités/Arts/ Autre</c:v>
                </c:pt>
              </c:strCache>
            </c:strRef>
          </c:cat>
          <c:val>
            <c:numRef>
              <c:f>Feuil1!$B$2:$B$9</c:f>
              <c:numCache>
                <c:formatCode>General</c:formatCode>
                <c:ptCount val="8"/>
                <c:pt idx="0">
                  <c:v>49</c:v>
                </c:pt>
                <c:pt idx="1">
                  <c:v>29</c:v>
                </c:pt>
                <c:pt idx="2">
                  <c:v>6</c:v>
                </c:pt>
                <c:pt idx="3">
                  <c:v>19</c:v>
                </c:pt>
                <c:pt idx="4">
                  <c:v>21</c:v>
                </c:pt>
                <c:pt idx="5">
                  <c:v>8</c:v>
                </c:pt>
                <c:pt idx="6">
                  <c:v>16</c:v>
                </c:pt>
                <c:pt idx="7">
                  <c:v>40</c:v>
                </c:pt>
              </c:numCache>
            </c:numRef>
          </c:val>
          <c:extLst>
            <c:ext xmlns:c16="http://schemas.microsoft.com/office/drawing/2014/chart" uri="{C3380CC4-5D6E-409C-BE32-E72D297353CC}">
              <c16:uniqueId val="{00000000-FF38-4ACB-8ACF-EE618E33E0B0}"/>
            </c:ext>
          </c:extLst>
        </c:ser>
        <c:dLbls>
          <c:dLblPos val="outEnd"/>
          <c:showLegendKey val="0"/>
          <c:showVal val="1"/>
          <c:showCatName val="0"/>
          <c:showSerName val="0"/>
          <c:showPercent val="0"/>
          <c:showBubbleSize val="0"/>
        </c:dLbls>
        <c:gapWidth val="267"/>
        <c:overlap val="-43"/>
        <c:axId val="288895935"/>
        <c:axId val="288896415"/>
      </c:barChart>
      <c:catAx>
        <c:axId val="288895935"/>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fr-FR"/>
                  <a:t>Formation</a:t>
                </a:r>
              </a:p>
            </c:rich>
          </c:tx>
          <c:layout>
            <c:manualLayout>
              <c:xMode val="edge"/>
              <c:yMode val="edge"/>
              <c:x val="0.88928305941623065"/>
              <c:y val="0.92784097540829058"/>
            </c:manualLayout>
          </c:layout>
          <c:overlay val="0"/>
          <c:spPr>
            <a:solidFill>
              <a:srgbClr val="FFFFCC"/>
            </a:solid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fr-FR"/>
          </a:p>
        </c:txPr>
        <c:crossAx val="288896415"/>
        <c:crosses val="autoZero"/>
        <c:auto val="1"/>
        <c:lblAlgn val="ctr"/>
        <c:lblOffset val="100"/>
        <c:noMultiLvlLbl val="0"/>
      </c:catAx>
      <c:valAx>
        <c:axId val="288896415"/>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fr-FR"/>
                  <a:t>Nombre d'admis</a:t>
                </a:r>
              </a:p>
            </c:rich>
          </c:tx>
          <c:overlay val="0"/>
          <c:spPr>
            <a:solidFill>
              <a:srgbClr val="FFFFCC"/>
            </a:solid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crossAx val="288895935"/>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193-9E68-468B-BFFE-CE6B62E67271}" type="datetimeFigureOut">
              <a:rPr lang="fr-FR" smtClean="0"/>
              <a:t>21/01/2025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572B7-0551-4699-9585-51F27733FAF4}" type="slidenum">
              <a:rPr lang="fr-FR" smtClean="0"/>
              <a:t>‹N°›</a:t>
            </a:fld>
            <a:endParaRPr lang="fr-FR"/>
          </a:p>
        </p:txBody>
      </p:sp>
    </p:spTree>
    <p:extLst>
      <p:ext uri="{BB962C8B-B14F-4D97-AF65-F5344CB8AC3E}">
        <p14:creationId xmlns:p14="http://schemas.microsoft.com/office/powerpoint/2010/main" val="28036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74572B7-0551-4699-9585-51F27733FAF4}" type="slidenum">
              <a:rPr lang="fr-FR" smtClean="0"/>
              <a:t>1</a:t>
            </a:fld>
            <a:endParaRPr lang="fr-FR"/>
          </a:p>
        </p:txBody>
      </p:sp>
    </p:spTree>
    <p:extLst>
      <p:ext uri="{BB962C8B-B14F-4D97-AF65-F5344CB8AC3E}">
        <p14:creationId xmlns:p14="http://schemas.microsoft.com/office/powerpoint/2010/main" val="37895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UPE2A signifie Unité Pédagogique pour Élèves Allophones nouvellement Arrivés. Ce n’est pas une classe fermée mais d’une structure qui accueille les jeunes venant d’arriver en France. </a:t>
            </a:r>
          </a:p>
        </p:txBody>
      </p:sp>
      <p:sp>
        <p:nvSpPr>
          <p:cNvPr id="4" name="Espace réservé du numéro de diapositive 3"/>
          <p:cNvSpPr>
            <a:spLocks noGrp="1"/>
          </p:cNvSpPr>
          <p:nvPr>
            <p:ph type="sldNum" sz="quarter" idx="5"/>
          </p:nvPr>
        </p:nvSpPr>
        <p:spPr/>
        <p:txBody>
          <a:bodyPr/>
          <a:lstStyle/>
          <a:p>
            <a:fld id="{F74572B7-0551-4699-9585-51F27733FAF4}" type="slidenum">
              <a:rPr lang="fr-FR" smtClean="0"/>
              <a:t>3</a:t>
            </a:fld>
            <a:endParaRPr lang="fr-FR"/>
          </a:p>
        </p:txBody>
      </p:sp>
    </p:spTree>
    <p:extLst>
      <p:ext uri="{BB962C8B-B14F-4D97-AF65-F5344CB8AC3E}">
        <p14:creationId xmlns:p14="http://schemas.microsoft.com/office/powerpoint/2010/main" val="326723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classe de seconde générale et technologique est conçue pour permettre aux élèves de consolider et d'élargir leur maîtrise du socle commun de connaissances, de compétences et de culture afin de réussir la transition du collège au lycée. Elle les prépare à déterminer leur choix d'un parcours au sein du cycle terminal jusqu'au baccalauréat général ou technologique dans l'objectif d'une poursuite d'études supérieures réussie et, au-delà, de leur insertion professionnelle.</a:t>
            </a:r>
          </a:p>
          <a:p>
            <a:r>
              <a:rPr lang="fr-FR" dirty="0"/>
              <a:t>Elle associe :</a:t>
            </a:r>
          </a:p>
          <a:p>
            <a:pPr>
              <a:buFont typeface="Arial" panose="020B0604020202020204" pitchFamily="34" charset="0"/>
              <a:buChar char="•"/>
            </a:pPr>
            <a:r>
              <a:rPr lang="fr-FR" dirty="0"/>
              <a:t>des enseignements communs, pour une culture commune renforcée ;</a:t>
            </a:r>
          </a:p>
          <a:p>
            <a:pPr>
              <a:buFont typeface="Arial" panose="020B0604020202020204" pitchFamily="34" charset="0"/>
              <a:buChar char="•"/>
            </a:pPr>
            <a:r>
              <a:rPr lang="fr-FR" dirty="0"/>
              <a:t>des enseignements optionnels : les élèves peuvent choisir au plus deux enseignements optionnels, un parmi les enseignements optionnels généraux et un parmi les enseignements optionnels technologiques.</a:t>
            </a:r>
          </a:p>
          <a:p>
            <a:endParaRPr lang="fr-FR" dirty="0"/>
          </a:p>
        </p:txBody>
      </p:sp>
      <p:sp>
        <p:nvSpPr>
          <p:cNvPr id="4" name="Espace réservé du numéro de diapositive 3"/>
          <p:cNvSpPr>
            <a:spLocks noGrp="1"/>
          </p:cNvSpPr>
          <p:nvPr>
            <p:ph type="sldNum" sz="quarter" idx="5"/>
          </p:nvPr>
        </p:nvSpPr>
        <p:spPr/>
        <p:txBody>
          <a:bodyPr/>
          <a:lstStyle/>
          <a:p>
            <a:fld id="{F74572B7-0551-4699-9585-51F27733FAF4}" type="slidenum">
              <a:rPr lang="fr-FR" smtClean="0"/>
              <a:t>4</a:t>
            </a:fld>
            <a:endParaRPr lang="fr-FR"/>
          </a:p>
        </p:txBody>
      </p:sp>
    </p:spTree>
    <p:extLst>
      <p:ext uri="{BB962C8B-B14F-4D97-AF65-F5344CB8AC3E}">
        <p14:creationId xmlns:p14="http://schemas.microsoft.com/office/powerpoint/2010/main" val="52572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L'accompagnement personnalisé est</a:t>
            </a:r>
            <a:r>
              <a:rPr lang="fr-FR" b="1" dirty="0"/>
              <a:t> intégré dans les emplois du temps des élèves</a:t>
            </a:r>
            <a:r>
              <a:rPr lang="fr-FR" dirty="0"/>
              <a:t>.</a:t>
            </a:r>
          </a:p>
          <a:p>
            <a:r>
              <a:rPr lang="fr-FR" dirty="0"/>
              <a:t>Il représente 72 heures annuelles en lycée d'enseignement général et technologique. 210 heures pour les trois années de préparation au baccalauréat professionnel y sont consacrées en lycée professionnel. Cela représente</a:t>
            </a:r>
            <a:r>
              <a:rPr lang="fr-FR" b="1" dirty="0"/>
              <a:t> deux heures par semaine</a:t>
            </a:r>
            <a:r>
              <a:rPr lang="fr-FR" dirty="0"/>
              <a:t> en moyenne.</a:t>
            </a:r>
          </a:p>
          <a:p>
            <a:r>
              <a:rPr lang="fr-FR" dirty="0"/>
              <a:t>Il a pour objectifs :</a:t>
            </a:r>
          </a:p>
          <a:p>
            <a:pPr>
              <a:buFont typeface="Arial" panose="020B0604020202020204" pitchFamily="34" charset="0"/>
              <a:buChar char="•"/>
            </a:pPr>
            <a:r>
              <a:rPr lang="fr-FR" dirty="0"/>
              <a:t>d'apporter un soutien aux élèves </a:t>
            </a:r>
          </a:p>
          <a:p>
            <a:pPr>
              <a:buFont typeface="Arial" panose="020B0604020202020204" pitchFamily="34" charset="0"/>
              <a:buChar char="•"/>
            </a:pPr>
            <a:r>
              <a:rPr lang="fr-FR" dirty="0"/>
              <a:t>de leur permettre d'approfondir leurs connaissances</a:t>
            </a:r>
          </a:p>
          <a:p>
            <a:pPr>
              <a:buFont typeface="Arial" panose="020B0604020202020204" pitchFamily="34" charset="0"/>
              <a:buChar char="•"/>
            </a:pPr>
            <a:r>
              <a:rPr lang="fr-FR" dirty="0"/>
              <a:t>de les accompagner dans leur projet d'orientation</a:t>
            </a:r>
          </a:p>
          <a:p>
            <a:r>
              <a:rPr lang="fr-FR" dirty="0"/>
              <a:t>Il concerne tous les élèves et prend en compte l’ensemble de leurs besoins : soutien scolaire, approfondissement et aide à l’orientation.</a:t>
            </a:r>
          </a:p>
          <a:p>
            <a:pPr>
              <a:buFont typeface="Arial" panose="020B0604020202020204" pitchFamily="34" charset="0"/>
              <a:buChar char="•"/>
            </a:pPr>
            <a:r>
              <a:rPr lang="fr-FR" b="1" dirty="0"/>
              <a:t>En seconde</a:t>
            </a:r>
            <a:r>
              <a:rPr lang="fr-FR" dirty="0"/>
              <a:t>, il permet avant tout d’acquérir et de consolider les méthodes de travail propres au lycée et offre aux élèves les outils nécessaires pour choisir la voie ou la voie dans laquelle ils souhaitent s’engager.</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F74572B7-0551-4699-9585-51F27733FAF4}" type="slidenum">
              <a:rPr lang="fr-FR" smtClean="0"/>
              <a:t>7</a:t>
            </a:fld>
            <a:endParaRPr lang="fr-FR"/>
          </a:p>
        </p:txBody>
      </p:sp>
    </p:spTree>
    <p:extLst>
      <p:ext uri="{BB962C8B-B14F-4D97-AF65-F5344CB8AC3E}">
        <p14:creationId xmlns:p14="http://schemas.microsoft.com/office/powerpoint/2010/main" val="60466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74572B7-0551-4699-9585-51F27733FAF4}" type="slidenum">
              <a:rPr lang="fr-FR" smtClean="0"/>
              <a:t>8</a:t>
            </a:fld>
            <a:endParaRPr lang="fr-FR"/>
          </a:p>
        </p:txBody>
      </p:sp>
    </p:spTree>
    <p:extLst>
      <p:ext uri="{BB962C8B-B14F-4D97-AF65-F5344CB8AC3E}">
        <p14:creationId xmlns:p14="http://schemas.microsoft.com/office/powerpoint/2010/main" val="24795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fr-FR" dirty="0"/>
              <a:t>49 seront en CPGE parmi ce qui se fait de plus sélectif en France, et dans toutes les </a:t>
            </a:r>
            <a:r>
              <a:rPr lang="fr-FR" dirty="0" err="1"/>
              <a:t>series</a:t>
            </a:r>
            <a:r>
              <a:rPr lang="fr-FR" dirty="0"/>
              <a:t> qu’elles soient scientifiques, </a:t>
            </a:r>
            <a:r>
              <a:rPr lang="fr-FR" dirty="0" err="1"/>
              <a:t>economiques</a:t>
            </a:r>
            <a:r>
              <a:rPr lang="fr-FR" dirty="0"/>
              <a:t> ou  littéraires.</a:t>
            </a:r>
          </a:p>
          <a:p>
            <a:pPr>
              <a:buFont typeface="Arial" panose="020B0604020202020204" pitchFamily="34" charset="0"/>
              <a:buChar char="•"/>
            </a:pPr>
            <a:r>
              <a:rPr lang="fr-FR" dirty="0"/>
              <a:t>29 en études de santé,</a:t>
            </a:r>
          </a:p>
          <a:p>
            <a:pPr>
              <a:buFont typeface="Arial" panose="020B0604020202020204" pitchFamily="34" charset="0"/>
              <a:buChar char="•"/>
            </a:pPr>
            <a:r>
              <a:rPr lang="fr-FR" dirty="0"/>
              <a:t>6 en Sciences Politiques</a:t>
            </a:r>
          </a:p>
          <a:p>
            <a:pPr>
              <a:buFont typeface="Arial" panose="020B0604020202020204" pitchFamily="34" charset="0"/>
              <a:buChar char="•"/>
            </a:pPr>
            <a:r>
              <a:rPr lang="fr-FR" dirty="0"/>
              <a:t>19 en BUT et BTS</a:t>
            </a:r>
          </a:p>
          <a:p>
            <a:pPr>
              <a:buFont typeface="Arial" panose="020B0604020202020204" pitchFamily="34" charset="0"/>
              <a:buChar char="•"/>
            </a:pPr>
            <a:r>
              <a:rPr lang="fr-FR" dirty="0"/>
              <a:t>21 en droit et </a:t>
            </a:r>
            <a:r>
              <a:rPr lang="fr-FR" dirty="0" err="1"/>
              <a:t>economie</a:t>
            </a:r>
            <a:endParaRPr lang="fr-FR" dirty="0"/>
          </a:p>
          <a:p>
            <a:pPr>
              <a:buFont typeface="Arial" panose="020B0604020202020204" pitchFamily="34" charset="0"/>
              <a:buChar char="•"/>
            </a:pPr>
            <a:r>
              <a:rPr lang="fr-FR" dirty="0"/>
              <a:t>8 en langues</a:t>
            </a:r>
          </a:p>
          <a:p>
            <a:pPr>
              <a:buFont typeface="Arial" panose="020B0604020202020204" pitchFamily="34" charset="0"/>
              <a:buChar char="•"/>
            </a:pPr>
            <a:r>
              <a:rPr lang="fr-FR" dirty="0"/>
              <a:t>16 en université scientifiques notamment à Paris Saclay.</a:t>
            </a:r>
          </a:p>
          <a:p>
            <a:r>
              <a:rPr lang="fr-FR" dirty="0"/>
              <a:t>D’autres lycéens en lettres, humanités, arts et bien d’autres, car il n’y a pas que les sciences au LIPPS.</a:t>
            </a:r>
          </a:p>
          <a:p>
            <a:r>
              <a:rPr lang="fr-FR" dirty="0"/>
              <a:t>A cela s’ajoute pour la première cohorte, au premier groupe du baccalauréat : 99.4% de réussite avec 95% de mentions, dont 29% de TB (9 félicitations du jury) et 42% de mentions bien.</a:t>
            </a:r>
          </a:p>
          <a:p>
            <a:endParaRPr lang="fr-FR" dirty="0"/>
          </a:p>
          <a:p>
            <a:r>
              <a:rPr lang="fr-FR" dirty="0"/>
              <a:t>Tout cela avec une génération qui entre la classe seconde et la première était passée en première générale pour 90% et 9% en </a:t>
            </a:r>
            <a:r>
              <a:rPr lang="fr-FR" dirty="0" err="1"/>
              <a:t>premiere</a:t>
            </a:r>
            <a:r>
              <a:rPr lang="fr-FR" dirty="0"/>
              <a:t> technologique. A l’entrée en seconde, et les autres années 15% de boursiers </a:t>
            </a:r>
            <a:r>
              <a:rPr lang="fr-FR" dirty="0" err="1"/>
              <a:t>etaient</a:t>
            </a:r>
            <a:r>
              <a:rPr lang="fr-FR" dirty="0"/>
              <a:t> avec nous, affectés sans sélection contrairement aux idées </a:t>
            </a:r>
            <a:r>
              <a:rPr lang="fr-FR" dirty="0" err="1"/>
              <a:t>recues</a:t>
            </a:r>
            <a:r>
              <a:rPr lang="fr-FR" dirty="0"/>
              <a:t> venant de 12 collèges différents puisque seuls les Bachibac et les Sections Internationales passent des tests au lycée. Cette première année il n’y en avait pas.</a:t>
            </a:r>
          </a:p>
          <a:p>
            <a:r>
              <a:rPr lang="fr-FR" dirty="0"/>
              <a:t>A cela s’ajoute un élève qui est le premier lauréat de l’académie de Versailles aux Olympiades de NSI, un vice champion de France de cross, la </a:t>
            </a:r>
            <a:r>
              <a:rPr lang="fr-FR" dirty="0" err="1"/>
              <a:t>premiere</a:t>
            </a:r>
            <a:r>
              <a:rPr lang="fr-FR" dirty="0"/>
              <a:t> année du CPES sciences des données avec plus de 90% de réussite en première année, des actions culturelles, les premiers appariements…..</a:t>
            </a:r>
          </a:p>
          <a:p>
            <a:r>
              <a:rPr lang="fr-FR" dirty="0"/>
              <a:t>Depuis 2022, l’accueil pendant les vacances de 400 </a:t>
            </a:r>
            <a:r>
              <a:rPr lang="fr-FR" dirty="0" err="1"/>
              <a:t>collègiens</a:t>
            </a:r>
            <a:r>
              <a:rPr lang="fr-FR" dirty="0"/>
              <a:t> de l’Essonne du réseau de l’</a:t>
            </a:r>
            <a:r>
              <a:rPr lang="fr-FR" dirty="0" err="1"/>
              <a:t>enseignemen</a:t>
            </a:r>
            <a:endParaRPr lang="fr-FR" dirty="0"/>
          </a:p>
          <a:p>
            <a:endParaRPr lang="fr-FR" dirty="0"/>
          </a:p>
          <a:p>
            <a:endParaRPr lang="fr-FR" dirty="0"/>
          </a:p>
          <a:p>
            <a:r>
              <a:rPr lang="fr-FR" dirty="0"/>
              <a:t>’on peut </a:t>
            </a:r>
            <a:r>
              <a:rPr lang="fr-FR" dirty="0" err="1"/>
              <a:t>consilier</a:t>
            </a:r>
            <a:r>
              <a:rPr lang="fr-FR" dirty="0"/>
              <a:t> excellence et mixité, sciences et humanités.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F74572B7-0551-4699-9585-51F27733FAF4}" type="slidenum">
              <a:rPr lang="fr-FR" smtClean="0"/>
              <a:t>10</a:t>
            </a:fld>
            <a:endParaRPr lang="fr-FR"/>
          </a:p>
        </p:txBody>
      </p:sp>
    </p:spTree>
    <p:extLst>
      <p:ext uri="{BB962C8B-B14F-4D97-AF65-F5344CB8AC3E}">
        <p14:creationId xmlns:p14="http://schemas.microsoft.com/office/powerpoint/2010/main" val="3229206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fr-FR"/>
              <a:t>Modifiez le style du titre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5923F103-BC34-4FE4-A40E-EDDEECFDA5D0}" type="datetimeFigureOut">
              <a:rPr lang="en-US" smtClean="0"/>
              <a:pPr/>
              <a:t>1/21/2025</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5051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7933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fr-FR"/>
              <a:t>Modifiez le style du titre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4006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fr-FR"/>
              <a:t>Modifiez le style du titre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853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fr-FR"/>
              <a:t>Modifiez le style du titre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0970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0460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458293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3587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8042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0354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2166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r-FR"/>
              <a:t>Modifiez le style du titre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4119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8539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6180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9298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7657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5168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2BE451C3-0FF4-47C4-B829-773ADF60F88C}" type="datetimeFigureOut">
              <a:rPr lang="en-US" smtClean="0"/>
              <a:t>1/21/2025</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9520292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mailto:ce.0912433a@ac-versailles.fr"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3E82C-6724-42F6-B75E-4BEAD3BA82C8}"/>
              </a:ext>
            </a:extLst>
          </p:cNvPr>
          <p:cNvSpPr>
            <a:spLocks noGrp="1"/>
          </p:cNvSpPr>
          <p:nvPr>
            <p:ph type="ctrTitle"/>
          </p:nvPr>
        </p:nvSpPr>
        <p:spPr>
          <a:xfrm>
            <a:off x="1262378" y="594695"/>
            <a:ext cx="6619244" cy="1636559"/>
          </a:xfrm>
        </p:spPr>
        <p:txBody>
          <a:bodyPr/>
          <a:lstStyle/>
          <a:p>
            <a:pPr algn="ctr"/>
            <a:r>
              <a:rPr lang="fr-FR" b="1" dirty="0"/>
              <a:t>Lycée International de Palaiseau Paris-Saclay</a:t>
            </a:r>
          </a:p>
        </p:txBody>
      </p:sp>
      <p:pic>
        <p:nvPicPr>
          <p:cNvPr id="5" name="Image 4">
            <a:extLst>
              <a:ext uri="{FF2B5EF4-FFF2-40B4-BE49-F238E27FC236}">
                <a16:creationId xmlns:a16="http://schemas.microsoft.com/office/drawing/2014/main" id="{1CD6D653-68C4-4126-B963-988B185B46F3}"/>
              </a:ext>
            </a:extLst>
          </p:cNvPr>
          <p:cNvPicPr>
            <a:picLocks noChangeAspect="1"/>
          </p:cNvPicPr>
          <p:nvPr/>
        </p:nvPicPr>
        <p:blipFill>
          <a:blip r:embed="rId3"/>
          <a:stretch>
            <a:fillRect/>
          </a:stretch>
        </p:blipFill>
        <p:spPr>
          <a:xfrm>
            <a:off x="2319796" y="2292674"/>
            <a:ext cx="4843837" cy="3636000"/>
          </a:xfrm>
          <a:prstGeom prst="rect">
            <a:avLst/>
          </a:prstGeom>
        </p:spPr>
      </p:pic>
      <p:pic>
        <p:nvPicPr>
          <p:cNvPr id="4" name="Image 3">
            <a:extLst>
              <a:ext uri="{FF2B5EF4-FFF2-40B4-BE49-F238E27FC236}">
                <a16:creationId xmlns:a16="http://schemas.microsoft.com/office/drawing/2014/main" id="{CBD926C3-D638-4519-B2B1-014113D7CB21}"/>
              </a:ext>
            </a:extLst>
          </p:cNvPr>
          <p:cNvPicPr>
            <a:picLocks noChangeAspect="1"/>
          </p:cNvPicPr>
          <p:nvPr/>
        </p:nvPicPr>
        <p:blipFill>
          <a:blip r:embed="rId4"/>
          <a:stretch>
            <a:fillRect/>
          </a:stretch>
        </p:blipFill>
        <p:spPr>
          <a:xfrm>
            <a:off x="9524" y="6359678"/>
            <a:ext cx="946295" cy="498321"/>
          </a:xfrm>
          <a:prstGeom prst="rect">
            <a:avLst/>
          </a:prstGeom>
        </p:spPr>
      </p:pic>
      <p:sp>
        <p:nvSpPr>
          <p:cNvPr id="6" name="Rectangle 5">
            <a:extLst>
              <a:ext uri="{FF2B5EF4-FFF2-40B4-BE49-F238E27FC236}">
                <a16:creationId xmlns:a16="http://schemas.microsoft.com/office/drawing/2014/main" id="{13BC4D61-A794-401A-822D-CF50A7DA2F18}"/>
              </a:ext>
            </a:extLst>
          </p:cNvPr>
          <p:cNvSpPr/>
          <p:nvPr/>
        </p:nvSpPr>
        <p:spPr>
          <a:xfrm>
            <a:off x="5837090" y="5928674"/>
            <a:ext cx="3252226" cy="300082"/>
          </a:xfrm>
          <a:prstGeom prst="rect">
            <a:avLst/>
          </a:prstGeom>
        </p:spPr>
        <p:txBody>
          <a:bodyPr wrap="square">
            <a:spAutoFit/>
          </a:bodyPr>
          <a:lstStyle/>
          <a:p>
            <a:pPr algn="ctr"/>
            <a:r>
              <a:rPr lang="fr-FR" sz="1350" dirty="0">
                <a:solidFill>
                  <a:srgbClr val="FFCCCC"/>
                </a:solidFill>
              </a:rPr>
              <a:t>https://www.lipsp.fr/</a:t>
            </a:r>
          </a:p>
        </p:txBody>
      </p:sp>
      <p:sp>
        <p:nvSpPr>
          <p:cNvPr id="8" name="Rectangle 1">
            <a:extLst>
              <a:ext uri="{FF2B5EF4-FFF2-40B4-BE49-F238E27FC236}">
                <a16:creationId xmlns:a16="http://schemas.microsoft.com/office/drawing/2014/main" id="{E344B68E-5D63-008D-5C67-3E6AAF33E7A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1" name="Image 10">
            <a:extLst>
              <a:ext uri="{FF2B5EF4-FFF2-40B4-BE49-F238E27FC236}">
                <a16:creationId xmlns:a16="http://schemas.microsoft.com/office/drawing/2014/main" id="{E41067E4-722F-69ED-12C3-D3BF2C5F5F68}"/>
              </a:ext>
            </a:extLst>
          </p:cNvPr>
          <p:cNvPicPr>
            <a:picLocks noChangeAspect="1"/>
          </p:cNvPicPr>
          <p:nvPr/>
        </p:nvPicPr>
        <p:blipFill>
          <a:blip r:embed="rId5"/>
          <a:stretch>
            <a:fillRect/>
          </a:stretch>
        </p:blipFill>
        <p:spPr>
          <a:xfrm>
            <a:off x="7463203" y="5147254"/>
            <a:ext cx="720000" cy="720000"/>
          </a:xfrm>
          <a:prstGeom prst="rect">
            <a:avLst/>
          </a:prstGeom>
        </p:spPr>
      </p:pic>
    </p:spTree>
    <p:extLst>
      <p:ext uri="{BB962C8B-B14F-4D97-AF65-F5344CB8AC3E}">
        <p14:creationId xmlns:p14="http://schemas.microsoft.com/office/powerpoint/2010/main" val="373670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25C91-7316-428C-941D-B61661C895C5}"/>
              </a:ext>
            </a:extLst>
          </p:cNvPr>
          <p:cNvSpPr>
            <a:spLocks noGrp="1"/>
          </p:cNvSpPr>
          <p:nvPr>
            <p:ph type="title"/>
          </p:nvPr>
        </p:nvSpPr>
        <p:spPr>
          <a:xfrm>
            <a:off x="1487067" y="733331"/>
            <a:ext cx="6343202" cy="849595"/>
          </a:xfrm>
        </p:spPr>
        <p:txBody>
          <a:bodyPr/>
          <a:lstStyle/>
          <a:p>
            <a:pPr algn="ctr"/>
            <a:r>
              <a:rPr lang="fr-FR" sz="4800" b="1" dirty="0"/>
              <a:t>BAC 2024</a:t>
            </a:r>
          </a:p>
        </p:txBody>
      </p:sp>
      <p:sp>
        <p:nvSpPr>
          <p:cNvPr id="4" name="Rectangle : coins arrondis 3">
            <a:extLst>
              <a:ext uri="{FF2B5EF4-FFF2-40B4-BE49-F238E27FC236}">
                <a16:creationId xmlns:a16="http://schemas.microsoft.com/office/drawing/2014/main" id="{C19CF291-CA10-607A-1E35-CC9D7D4C4EE5}"/>
              </a:ext>
            </a:extLst>
          </p:cNvPr>
          <p:cNvSpPr/>
          <p:nvPr/>
        </p:nvSpPr>
        <p:spPr>
          <a:xfrm>
            <a:off x="1971451" y="1776482"/>
            <a:ext cx="6067425" cy="630219"/>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800" b="1" dirty="0">
                <a:solidFill>
                  <a:srgbClr val="002060"/>
                </a:solidFill>
              </a:rPr>
              <a:t>Résultats BAC 2024: 99,4% de réussite </a:t>
            </a:r>
          </a:p>
          <a:p>
            <a:pPr algn="ctr"/>
            <a:endParaRPr lang="fr-FR" dirty="0"/>
          </a:p>
        </p:txBody>
      </p:sp>
      <p:sp>
        <p:nvSpPr>
          <p:cNvPr id="3" name="Espace réservé du contenu 2">
            <a:extLst>
              <a:ext uri="{FF2B5EF4-FFF2-40B4-BE49-F238E27FC236}">
                <a16:creationId xmlns:a16="http://schemas.microsoft.com/office/drawing/2014/main" id="{D73B3CFF-F74D-4861-9C77-AE653A32BE06}"/>
              </a:ext>
            </a:extLst>
          </p:cNvPr>
          <p:cNvSpPr>
            <a:spLocks noGrp="1"/>
          </p:cNvSpPr>
          <p:nvPr>
            <p:ph idx="1"/>
          </p:nvPr>
        </p:nvSpPr>
        <p:spPr>
          <a:xfrm>
            <a:off x="581025" y="2523963"/>
            <a:ext cx="8429625" cy="630219"/>
          </a:xfrm>
        </p:spPr>
        <p:txBody>
          <a:bodyPr>
            <a:noAutofit/>
          </a:bodyPr>
          <a:lstStyle/>
          <a:p>
            <a:pPr marL="0" indent="0" algn="just">
              <a:buNone/>
            </a:pPr>
            <a:r>
              <a:rPr lang="fr-FR" sz="2000" b="1" dirty="0">
                <a:solidFill>
                  <a:srgbClr val="002060"/>
                </a:solidFill>
              </a:rPr>
              <a:t>avec 95% de mentions, dont 29% mention TB (9 félicitations du jury) et 42% mention B</a:t>
            </a:r>
          </a:p>
        </p:txBody>
      </p:sp>
      <p:pic>
        <p:nvPicPr>
          <p:cNvPr id="7" name="Image 6">
            <a:extLst>
              <a:ext uri="{FF2B5EF4-FFF2-40B4-BE49-F238E27FC236}">
                <a16:creationId xmlns:a16="http://schemas.microsoft.com/office/drawing/2014/main" id="{E0D82899-8415-77D2-D4B1-91071E9124FC}"/>
              </a:ext>
            </a:extLst>
          </p:cNvPr>
          <p:cNvPicPr>
            <a:picLocks noChangeAspect="1"/>
          </p:cNvPicPr>
          <p:nvPr/>
        </p:nvPicPr>
        <p:blipFill>
          <a:blip r:embed="rId3"/>
          <a:stretch>
            <a:fillRect/>
          </a:stretch>
        </p:blipFill>
        <p:spPr>
          <a:xfrm>
            <a:off x="9524" y="6359678"/>
            <a:ext cx="946295" cy="498321"/>
          </a:xfrm>
          <a:prstGeom prst="rect">
            <a:avLst/>
          </a:prstGeom>
        </p:spPr>
      </p:pic>
      <p:graphicFrame>
        <p:nvGraphicFramePr>
          <p:cNvPr id="8" name="Graphique 7">
            <a:extLst>
              <a:ext uri="{FF2B5EF4-FFF2-40B4-BE49-F238E27FC236}">
                <a16:creationId xmlns:a16="http://schemas.microsoft.com/office/drawing/2014/main" id="{7FD150AB-0C60-AF71-4BE4-1FC02B4D270E}"/>
              </a:ext>
            </a:extLst>
          </p:cNvPr>
          <p:cNvGraphicFramePr>
            <a:graphicFrameLocks/>
          </p:cNvGraphicFramePr>
          <p:nvPr>
            <p:extLst>
              <p:ext uri="{D42A27DB-BD31-4B8C-83A1-F6EECF244321}">
                <p14:modId xmlns:p14="http://schemas.microsoft.com/office/powerpoint/2010/main" val="3082442781"/>
              </p:ext>
            </p:extLst>
          </p:nvPr>
        </p:nvGraphicFramePr>
        <p:xfrm>
          <a:off x="1957387" y="3086245"/>
          <a:ext cx="5676900" cy="33413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108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B6B5D-17FB-8097-5D9D-7415AB219D6B}"/>
              </a:ext>
            </a:extLst>
          </p:cNvPr>
          <p:cNvSpPr>
            <a:spLocks noGrp="1"/>
          </p:cNvSpPr>
          <p:nvPr>
            <p:ph type="title"/>
          </p:nvPr>
        </p:nvSpPr>
        <p:spPr>
          <a:xfrm>
            <a:off x="866441" y="2257588"/>
            <a:ext cx="3554557" cy="3020343"/>
          </a:xfrm>
        </p:spPr>
        <p:txBody>
          <a:bodyPr/>
          <a:lstStyle/>
          <a:p>
            <a:r>
              <a:rPr lang="fr-FR" sz="4000" b="1" dirty="0"/>
              <a:t>Communication</a:t>
            </a:r>
          </a:p>
        </p:txBody>
      </p:sp>
      <p:pic>
        <p:nvPicPr>
          <p:cNvPr id="5" name="Image 4">
            <a:extLst>
              <a:ext uri="{FF2B5EF4-FFF2-40B4-BE49-F238E27FC236}">
                <a16:creationId xmlns:a16="http://schemas.microsoft.com/office/drawing/2014/main" id="{705B84F1-9373-4BA5-1D22-51844FB430A7}"/>
              </a:ext>
            </a:extLst>
          </p:cNvPr>
          <p:cNvPicPr>
            <a:picLocks noChangeAspect="1"/>
          </p:cNvPicPr>
          <p:nvPr/>
        </p:nvPicPr>
        <p:blipFill>
          <a:blip r:embed="rId2"/>
          <a:stretch>
            <a:fillRect/>
          </a:stretch>
        </p:blipFill>
        <p:spPr>
          <a:xfrm>
            <a:off x="4944660" y="4667678"/>
            <a:ext cx="1692000" cy="1692000"/>
          </a:xfrm>
          <a:prstGeom prst="rect">
            <a:avLst/>
          </a:prstGeom>
        </p:spPr>
      </p:pic>
      <p:pic>
        <p:nvPicPr>
          <p:cNvPr id="8" name="Image 7">
            <a:extLst>
              <a:ext uri="{FF2B5EF4-FFF2-40B4-BE49-F238E27FC236}">
                <a16:creationId xmlns:a16="http://schemas.microsoft.com/office/drawing/2014/main" id="{AB37E046-8EA3-2941-6D09-EDFE60B540D4}"/>
              </a:ext>
            </a:extLst>
          </p:cNvPr>
          <p:cNvPicPr>
            <a:picLocks noChangeAspect="1"/>
          </p:cNvPicPr>
          <p:nvPr/>
        </p:nvPicPr>
        <p:blipFill>
          <a:blip r:embed="rId3"/>
          <a:stretch>
            <a:fillRect/>
          </a:stretch>
        </p:blipFill>
        <p:spPr>
          <a:xfrm>
            <a:off x="9524" y="6359678"/>
            <a:ext cx="946295" cy="498321"/>
          </a:xfrm>
          <a:prstGeom prst="rect">
            <a:avLst/>
          </a:prstGeom>
        </p:spPr>
      </p:pic>
      <p:pic>
        <p:nvPicPr>
          <p:cNvPr id="10" name="Image 9">
            <a:extLst>
              <a:ext uri="{FF2B5EF4-FFF2-40B4-BE49-F238E27FC236}">
                <a16:creationId xmlns:a16="http://schemas.microsoft.com/office/drawing/2014/main" id="{26F083D0-4190-44E0-0ED1-AC3D23F4163B}"/>
              </a:ext>
            </a:extLst>
          </p:cNvPr>
          <p:cNvPicPr>
            <a:picLocks noChangeAspect="1"/>
          </p:cNvPicPr>
          <p:nvPr/>
        </p:nvPicPr>
        <p:blipFill>
          <a:blip r:embed="rId4"/>
          <a:stretch>
            <a:fillRect/>
          </a:stretch>
        </p:blipFill>
        <p:spPr>
          <a:xfrm>
            <a:off x="4830660" y="1488022"/>
            <a:ext cx="1920000" cy="1440000"/>
          </a:xfrm>
          <a:prstGeom prst="rect">
            <a:avLst/>
          </a:prstGeom>
        </p:spPr>
      </p:pic>
      <p:pic>
        <p:nvPicPr>
          <p:cNvPr id="12" name="Image 11">
            <a:extLst>
              <a:ext uri="{FF2B5EF4-FFF2-40B4-BE49-F238E27FC236}">
                <a16:creationId xmlns:a16="http://schemas.microsoft.com/office/drawing/2014/main" id="{4C3A7584-9C4F-1438-0A8A-7403C21B7277}"/>
              </a:ext>
            </a:extLst>
          </p:cNvPr>
          <p:cNvPicPr>
            <a:picLocks noChangeAspect="1"/>
          </p:cNvPicPr>
          <p:nvPr/>
        </p:nvPicPr>
        <p:blipFill>
          <a:blip r:embed="rId5"/>
          <a:stretch>
            <a:fillRect/>
          </a:stretch>
        </p:blipFill>
        <p:spPr>
          <a:xfrm>
            <a:off x="4901427" y="2928022"/>
            <a:ext cx="1620000" cy="1620000"/>
          </a:xfrm>
          <a:prstGeom prst="rect">
            <a:avLst/>
          </a:prstGeom>
        </p:spPr>
      </p:pic>
      <p:graphicFrame>
        <p:nvGraphicFramePr>
          <p:cNvPr id="15" name="Tableau 14">
            <a:extLst>
              <a:ext uri="{FF2B5EF4-FFF2-40B4-BE49-F238E27FC236}">
                <a16:creationId xmlns:a16="http://schemas.microsoft.com/office/drawing/2014/main" id="{92203814-434D-4975-1AF6-30CD3612A37D}"/>
              </a:ext>
            </a:extLst>
          </p:cNvPr>
          <p:cNvGraphicFramePr>
            <a:graphicFrameLocks noGrp="1"/>
          </p:cNvGraphicFramePr>
          <p:nvPr>
            <p:extLst>
              <p:ext uri="{D42A27DB-BD31-4B8C-83A1-F6EECF244321}">
                <p14:modId xmlns:p14="http://schemas.microsoft.com/office/powerpoint/2010/main" val="809258305"/>
              </p:ext>
            </p:extLst>
          </p:nvPr>
        </p:nvGraphicFramePr>
        <p:xfrm>
          <a:off x="4767104" y="1415379"/>
          <a:ext cx="4285372" cy="5029200"/>
        </p:xfrm>
        <a:graphic>
          <a:graphicData uri="http://schemas.openxmlformats.org/drawingml/2006/table">
            <a:tbl>
              <a:tblPr firstRow="1" bandRow="1">
                <a:tableStyleId>{5940675A-B579-460E-94D1-54222C63F5DA}</a:tableStyleId>
              </a:tblPr>
              <a:tblGrid>
                <a:gridCol w="2121012">
                  <a:extLst>
                    <a:ext uri="{9D8B030D-6E8A-4147-A177-3AD203B41FA5}">
                      <a16:colId xmlns:a16="http://schemas.microsoft.com/office/drawing/2014/main" val="3530111481"/>
                    </a:ext>
                  </a:extLst>
                </a:gridCol>
                <a:gridCol w="2164360">
                  <a:extLst>
                    <a:ext uri="{9D8B030D-6E8A-4147-A177-3AD203B41FA5}">
                      <a16:colId xmlns:a16="http://schemas.microsoft.com/office/drawing/2014/main" val="256782615"/>
                    </a:ext>
                  </a:extLst>
                </a:gridCol>
              </a:tblGrid>
              <a:tr h="370840">
                <a:tc>
                  <a:txBody>
                    <a:bodyPr/>
                    <a:lstStyle/>
                    <a:p>
                      <a:endParaRPr lang="fr-FR" dirty="0"/>
                    </a:p>
                    <a:p>
                      <a:endParaRPr lang="fr-FR" dirty="0"/>
                    </a:p>
                    <a:p>
                      <a:endParaRPr lang="fr-FR" dirty="0"/>
                    </a:p>
                    <a:p>
                      <a:endParaRPr lang="fr-FR" dirty="0"/>
                    </a:p>
                    <a:p>
                      <a:endParaRPr lang="fr-FR" dirty="0"/>
                    </a:p>
                  </a:txBody>
                  <a:tcPr/>
                </a:tc>
                <a:tc>
                  <a:txBody>
                    <a:bodyPr/>
                    <a:lstStyle/>
                    <a:p>
                      <a:pPr algn="ctr"/>
                      <a:endParaRPr lang="fr-FR" sz="2400" b="1" dirty="0"/>
                    </a:p>
                    <a:p>
                      <a:pPr algn="ctr"/>
                      <a:r>
                        <a:rPr lang="fr-FR" sz="2400" b="1" dirty="0"/>
                        <a:t>Vie scolaire</a:t>
                      </a:r>
                      <a:br>
                        <a:rPr lang="fr-FR" sz="2400" b="1" dirty="0"/>
                      </a:br>
                      <a:r>
                        <a:rPr lang="fr-FR" sz="2400" b="1" dirty="0"/>
                        <a:t>Informations</a:t>
                      </a:r>
                    </a:p>
                  </a:txBody>
                  <a:tcPr/>
                </a:tc>
                <a:extLst>
                  <a:ext uri="{0D108BD9-81ED-4DB2-BD59-A6C34878D82A}">
                    <a16:rowId xmlns:a16="http://schemas.microsoft.com/office/drawing/2014/main" val="1205675974"/>
                  </a:ext>
                </a:extLst>
              </a:tr>
              <a:tr h="370840">
                <a:tc>
                  <a:txBody>
                    <a:bodyPr/>
                    <a:lstStyle/>
                    <a:p>
                      <a:endParaRPr lang="fr-FR" dirty="0"/>
                    </a:p>
                    <a:p>
                      <a:endParaRPr lang="fr-FR" dirty="0"/>
                    </a:p>
                    <a:p>
                      <a:endParaRPr lang="fr-FR" dirty="0"/>
                    </a:p>
                    <a:p>
                      <a:endParaRPr lang="fr-FR" dirty="0"/>
                    </a:p>
                    <a:p>
                      <a:endParaRPr lang="fr-FR" dirty="0"/>
                    </a:p>
                    <a:p>
                      <a:endParaRPr lang="fr-FR" dirty="0"/>
                    </a:p>
                  </a:txBody>
                  <a:tcPr/>
                </a:tc>
                <a:tc>
                  <a:txBody>
                    <a:bodyPr/>
                    <a:lstStyle/>
                    <a:p>
                      <a:endParaRPr lang="fr-FR" b="1" dirty="0"/>
                    </a:p>
                    <a:p>
                      <a:pPr algn="ctr"/>
                      <a:endParaRPr lang="fr-FR" sz="2400" b="1" dirty="0"/>
                    </a:p>
                    <a:p>
                      <a:pPr algn="ctr"/>
                      <a:r>
                        <a:rPr lang="fr-FR" sz="2400" b="1" dirty="0"/>
                        <a:t>Pédagogie</a:t>
                      </a:r>
                    </a:p>
                  </a:txBody>
                  <a:tcPr/>
                </a:tc>
                <a:extLst>
                  <a:ext uri="{0D108BD9-81ED-4DB2-BD59-A6C34878D82A}">
                    <a16:rowId xmlns:a16="http://schemas.microsoft.com/office/drawing/2014/main" val="1363783732"/>
                  </a:ext>
                </a:extLst>
              </a:tr>
              <a:tr h="370840">
                <a:tc>
                  <a:txBody>
                    <a:bodyPr/>
                    <a:lstStyle/>
                    <a:p>
                      <a:endParaRPr lang="fr-FR" dirty="0"/>
                    </a:p>
                    <a:p>
                      <a:endParaRPr lang="fr-FR" dirty="0"/>
                    </a:p>
                    <a:p>
                      <a:endParaRPr lang="fr-FR" dirty="0"/>
                    </a:p>
                    <a:p>
                      <a:endParaRPr lang="fr-FR" dirty="0"/>
                    </a:p>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1" dirty="0"/>
                        <a:t>Administratif</a:t>
                      </a:r>
                    </a:p>
                    <a:p>
                      <a:pPr algn="ctr"/>
                      <a:r>
                        <a:rPr lang="fr-FR" sz="2400" b="1" dirty="0"/>
                        <a:t>Et Direction</a:t>
                      </a:r>
                    </a:p>
                    <a:p>
                      <a:r>
                        <a:rPr lang="fr-FR" sz="2400" b="1" dirty="0">
                          <a:solidFill>
                            <a:srgbClr val="0070C0"/>
                          </a:solidFill>
                          <a:hlinkClick r:id="rId6">
                            <a:extLst>
                              <a:ext uri="{A12FA001-AC4F-418D-AE19-62706E023703}">
                                <ahyp:hlinkClr xmlns:ahyp="http://schemas.microsoft.com/office/drawing/2018/hyperlinkcolor" val="tx"/>
                              </a:ext>
                            </a:extLst>
                          </a:hlinkClick>
                        </a:rPr>
                        <a:t>ce.0912433a@ac-versailles.fr</a:t>
                      </a:r>
                      <a:endParaRPr lang="fr-FR" sz="2400" b="1" dirty="0">
                        <a:solidFill>
                          <a:srgbClr val="0070C0"/>
                        </a:solidFill>
                      </a:endParaRPr>
                    </a:p>
                    <a:p>
                      <a:endParaRPr lang="fr-FR" b="1" dirty="0"/>
                    </a:p>
                  </a:txBody>
                  <a:tcPr/>
                </a:tc>
                <a:extLst>
                  <a:ext uri="{0D108BD9-81ED-4DB2-BD59-A6C34878D82A}">
                    <a16:rowId xmlns:a16="http://schemas.microsoft.com/office/drawing/2014/main" val="1094213389"/>
                  </a:ext>
                </a:extLst>
              </a:tr>
            </a:tbl>
          </a:graphicData>
        </a:graphic>
      </p:graphicFrame>
    </p:spTree>
    <p:extLst>
      <p:ext uri="{BB962C8B-B14F-4D97-AF65-F5344CB8AC3E}">
        <p14:creationId xmlns:p14="http://schemas.microsoft.com/office/powerpoint/2010/main" val="345259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D5F4679F-5CC3-4CAF-BA61-7A1E1AE03A57}"/>
              </a:ext>
            </a:extLst>
          </p:cNvPr>
          <p:cNvSpPr/>
          <p:nvPr/>
        </p:nvSpPr>
        <p:spPr>
          <a:xfrm>
            <a:off x="1912376" y="2432612"/>
            <a:ext cx="4090437" cy="198104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fr-FR" sz="2400" b="1" dirty="0">
                <a:solidFill>
                  <a:prstClr val="white"/>
                </a:solidFill>
                <a:effectLst>
                  <a:outerShdw blurRad="50800" dist="38100" dir="2700000" algn="tl" rotWithShape="0">
                    <a:prstClr val="black">
                      <a:alpha val="40000"/>
                    </a:prstClr>
                  </a:outerShdw>
                </a:effectLst>
                <a:latin typeface="Century Gothic" panose="020B0502020202020204"/>
              </a:rPr>
              <a:t>Le LIPPS, un projet pour une ambition commune</a:t>
            </a:r>
          </a:p>
        </p:txBody>
      </p:sp>
      <p:sp>
        <p:nvSpPr>
          <p:cNvPr id="9" name="Ellipse 8">
            <a:extLst>
              <a:ext uri="{FF2B5EF4-FFF2-40B4-BE49-F238E27FC236}">
                <a16:creationId xmlns:a16="http://schemas.microsoft.com/office/drawing/2014/main" id="{92B4831C-8903-499A-BB5E-1C9A3D3BFE19}"/>
              </a:ext>
            </a:extLst>
          </p:cNvPr>
          <p:cNvSpPr/>
          <p:nvPr/>
        </p:nvSpPr>
        <p:spPr>
          <a:xfrm>
            <a:off x="714005" y="872455"/>
            <a:ext cx="3606325" cy="1405819"/>
          </a:xfrm>
          <a:prstGeom prst="ellipse">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fr-FR" sz="2000" b="1" dirty="0">
                <a:solidFill>
                  <a:prstClr val="white"/>
                </a:solidFill>
                <a:effectLst>
                  <a:outerShdw blurRad="50800" dist="38100" dir="2700000" algn="tl" rotWithShape="0">
                    <a:prstClr val="black">
                      <a:alpha val="40000"/>
                    </a:prstClr>
                  </a:outerShdw>
                </a:effectLst>
                <a:latin typeface="+mj-lt"/>
              </a:rPr>
              <a:t>Un lycée ouvert sur le monde, sur les Arts et sur les Cultures</a:t>
            </a:r>
          </a:p>
        </p:txBody>
      </p:sp>
      <p:sp>
        <p:nvSpPr>
          <p:cNvPr id="11" name="Ellipse 10">
            <a:extLst>
              <a:ext uri="{FF2B5EF4-FFF2-40B4-BE49-F238E27FC236}">
                <a16:creationId xmlns:a16="http://schemas.microsoft.com/office/drawing/2014/main" id="{BF4AA0DF-9083-4F76-9B9E-A0D7A49DCE66}"/>
              </a:ext>
            </a:extLst>
          </p:cNvPr>
          <p:cNvSpPr/>
          <p:nvPr/>
        </p:nvSpPr>
        <p:spPr>
          <a:xfrm>
            <a:off x="4896279" y="4425388"/>
            <a:ext cx="3668595" cy="1512641"/>
          </a:xfrm>
          <a:prstGeom prst="ellips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fr-FR" sz="2000" dirty="0">
                <a:solidFill>
                  <a:prstClr val="white"/>
                </a:solidFill>
                <a:effectLst>
                  <a:outerShdw blurRad="50800" dist="38100" dir="2700000" algn="tl" rotWithShape="0">
                    <a:prstClr val="black">
                      <a:alpha val="40000"/>
                    </a:prstClr>
                  </a:outerShdw>
                </a:effectLst>
                <a:latin typeface="Century Gothic" panose="020B0502020202020204"/>
              </a:rPr>
              <a:t>Préparer à des études supérieures réussies</a:t>
            </a:r>
          </a:p>
        </p:txBody>
      </p:sp>
      <p:sp>
        <p:nvSpPr>
          <p:cNvPr id="12" name="Ellipse 11">
            <a:extLst>
              <a:ext uri="{FF2B5EF4-FFF2-40B4-BE49-F238E27FC236}">
                <a16:creationId xmlns:a16="http://schemas.microsoft.com/office/drawing/2014/main" id="{D35F8CE0-C91F-4D27-9D90-3BA334EFD0BC}"/>
              </a:ext>
            </a:extLst>
          </p:cNvPr>
          <p:cNvSpPr/>
          <p:nvPr/>
        </p:nvSpPr>
        <p:spPr>
          <a:xfrm>
            <a:off x="4320330" y="978833"/>
            <a:ext cx="4256637" cy="1683274"/>
          </a:xfrm>
          <a:prstGeom prst="ellipse">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fr-FR" sz="2000" dirty="0">
                <a:solidFill>
                  <a:prstClr val="white"/>
                </a:solidFill>
                <a:effectLst>
                  <a:outerShdw blurRad="50800" dist="38100" dir="2700000" algn="tl" rotWithShape="0">
                    <a:prstClr val="black">
                      <a:alpha val="40000"/>
                    </a:prstClr>
                  </a:outerShdw>
                </a:effectLst>
                <a:latin typeface="Century Gothic" panose="020B0502020202020204"/>
              </a:rPr>
              <a:t>Un cadre  bienveillant, éducatif au service d’un épanouissement personnel et collectif</a:t>
            </a:r>
          </a:p>
        </p:txBody>
      </p:sp>
      <p:sp>
        <p:nvSpPr>
          <p:cNvPr id="7" name="Ellipse 6">
            <a:extLst>
              <a:ext uri="{FF2B5EF4-FFF2-40B4-BE49-F238E27FC236}">
                <a16:creationId xmlns:a16="http://schemas.microsoft.com/office/drawing/2014/main" id="{62151E3D-6A3B-4100-B9E5-3A484E6CA09E}"/>
              </a:ext>
            </a:extLst>
          </p:cNvPr>
          <p:cNvSpPr/>
          <p:nvPr/>
        </p:nvSpPr>
        <p:spPr>
          <a:xfrm>
            <a:off x="827909" y="4663381"/>
            <a:ext cx="3827979" cy="1405819"/>
          </a:xfrm>
          <a:prstGeom prst="ellipse">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fr-FR" sz="2000" dirty="0">
                <a:solidFill>
                  <a:prstClr val="white"/>
                </a:solidFill>
                <a:effectLst>
                  <a:outerShdw blurRad="50800" dist="38100" dir="2700000" algn="tl" rotWithShape="0">
                    <a:prstClr val="black">
                      <a:alpha val="40000"/>
                    </a:prstClr>
                  </a:outerShdw>
                </a:effectLst>
                <a:latin typeface="Century Gothic" panose="020B0502020202020204"/>
              </a:rPr>
              <a:t>Responsabilité Sociale et Environnementale </a:t>
            </a:r>
          </a:p>
        </p:txBody>
      </p:sp>
      <p:pic>
        <p:nvPicPr>
          <p:cNvPr id="14" name="Image 13">
            <a:extLst>
              <a:ext uri="{FF2B5EF4-FFF2-40B4-BE49-F238E27FC236}">
                <a16:creationId xmlns:a16="http://schemas.microsoft.com/office/drawing/2014/main" id="{01BD260A-D209-41E8-9DA2-CE69E54B55CD}"/>
              </a:ext>
            </a:extLst>
          </p:cNvPr>
          <p:cNvPicPr>
            <a:picLocks noChangeAspect="1"/>
          </p:cNvPicPr>
          <p:nvPr/>
        </p:nvPicPr>
        <p:blipFill>
          <a:blip r:embed="rId2"/>
          <a:stretch>
            <a:fillRect/>
          </a:stretch>
        </p:blipFill>
        <p:spPr>
          <a:xfrm>
            <a:off x="9524" y="6359678"/>
            <a:ext cx="946295" cy="498321"/>
          </a:xfrm>
          <a:prstGeom prst="rect">
            <a:avLst/>
          </a:prstGeom>
        </p:spPr>
      </p:pic>
    </p:spTree>
    <p:extLst>
      <p:ext uri="{BB962C8B-B14F-4D97-AF65-F5344CB8AC3E}">
        <p14:creationId xmlns:p14="http://schemas.microsoft.com/office/powerpoint/2010/main" val="303205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65887-4F7C-4851-BC9C-A8ED4D8B1F11}"/>
              </a:ext>
            </a:extLst>
          </p:cNvPr>
          <p:cNvSpPr>
            <a:spLocks noGrp="1"/>
          </p:cNvSpPr>
          <p:nvPr>
            <p:ph type="title"/>
          </p:nvPr>
        </p:nvSpPr>
        <p:spPr>
          <a:xfrm>
            <a:off x="866216" y="750257"/>
            <a:ext cx="6789174" cy="955937"/>
          </a:xfrm>
        </p:spPr>
        <p:txBody>
          <a:bodyPr/>
          <a:lstStyle/>
          <a:p>
            <a:pPr algn="ctr"/>
            <a:r>
              <a:rPr lang="fr-FR" b="1" dirty="0"/>
              <a:t>Un lycée pour tous, ouvert sur le monde et son environnement inspirant</a:t>
            </a:r>
          </a:p>
        </p:txBody>
      </p:sp>
      <p:sp>
        <p:nvSpPr>
          <p:cNvPr id="3" name="Espace réservé du contenu 2">
            <a:extLst>
              <a:ext uri="{FF2B5EF4-FFF2-40B4-BE49-F238E27FC236}">
                <a16:creationId xmlns:a16="http://schemas.microsoft.com/office/drawing/2014/main" id="{8FDFE815-9314-41BA-86D8-CE645B7DFCA2}"/>
              </a:ext>
            </a:extLst>
          </p:cNvPr>
          <p:cNvSpPr>
            <a:spLocks noGrp="1"/>
          </p:cNvSpPr>
          <p:nvPr>
            <p:ph idx="1"/>
          </p:nvPr>
        </p:nvSpPr>
        <p:spPr>
          <a:xfrm>
            <a:off x="638638" y="2333712"/>
            <a:ext cx="7866723" cy="3578201"/>
          </a:xfrm>
        </p:spPr>
        <p:txBody>
          <a:bodyPr>
            <a:normAutofit fontScale="85000" lnSpcReduction="10000"/>
          </a:bodyPr>
          <a:lstStyle/>
          <a:p>
            <a:pPr>
              <a:buFont typeface="Wingdings" panose="05000000000000000000" pitchFamily="2" charset="2"/>
              <a:buChar char="q"/>
            </a:pPr>
            <a:r>
              <a:rPr lang="fr-FR" sz="2400" dirty="0"/>
              <a:t>Assurer la promotion de la </a:t>
            </a:r>
            <a:r>
              <a:rPr lang="fr-FR" sz="2400" b="1" dirty="0">
                <a:solidFill>
                  <a:schemeClr val="bg2">
                    <a:lumMod val="75000"/>
                  </a:schemeClr>
                </a:solidFill>
              </a:rPr>
              <a:t>mixité sociale </a:t>
            </a:r>
            <a:r>
              <a:rPr lang="fr-FR" sz="2400" dirty="0"/>
              <a:t>(plus de 15% de boursiers en seconde), facteur de réussite pour l’ensemble des élèves et d’inclusion.</a:t>
            </a:r>
          </a:p>
          <a:p>
            <a:pPr>
              <a:buFont typeface="Wingdings" panose="05000000000000000000" pitchFamily="2" charset="2"/>
              <a:buChar char="q"/>
            </a:pPr>
            <a:r>
              <a:rPr lang="fr-FR" sz="2400" dirty="0"/>
              <a:t>Des </a:t>
            </a:r>
            <a:r>
              <a:rPr lang="fr-FR" sz="2400" b="1" dirty="0">
                <a:solidFill>
                  <a:schemeClr val="bg2">
                    <a:lumMod val="75000"/>
                  </a:schemeClr>
                </a:solidFill>
              </a:rPr>
              <a:t>partenariats</a:t>
            </a:r>
            <a:r>
              <a:rPr lang="fr-FR" sz="2400" dirty="0"/>
              <a:t> pour promouvoir les </a:t>
            </a:r>
            <a:r>
              <a:rPr lang="fr-FR" sz="2400" b="1" dirty="0">
                <a:solidFill>
                  <a:schemeClr val="bg2">
                    <a:lumMod val="75000"/>
                  </a:schemeClr>
                </a:solidFill>
              </a:rPr>
              <a:t>sciences</a:t>
            </a:r>
            <a:r>
              <a:rPr lang="fr-FR" sz="2400" b="1" dirty="0">
                <a:solidFill>
                  <a:srgbClr val="FF0000"/>
                </a:solidFill>
              </a:rPr>
              <a:t> </a:t>
            </a:r>
            <a:r>
              <a:rPr lang="fr-FR" sz="2400" dirty="0"/>
              <a:t>au sein du lycée.</a:t>
            </a:r>
          </a:p>
          <a:p>
            <a:pPr>
              <a:buFont typeface="Wingdings" panose="05000000000000000000" pitchFamily="2" charset="2"/>
              <a:buChar char="q"/>
            </a:pPr>
            <a:r>
              <a:rPr lang="fr-FR" sz="2400" dirty="0"/>
              <a:t> Les élèves des </a:t>
            </a:r>
            <a:r>
              <a:rPr lang="fr-FR" sz="2400" b="1" dirty="0">
                <a:solidFill>
                  <a:schemeClr val="bg2">
                    <a:lumMod val="75000"/>
                  </a:schemeClr>
                </a:solidFill>
              </a:rPr>
              <a:t>parcours linguistiques </a:t>
            </a:r>
            <a:r>
              <a:rPr lang="fr-FR" sz="2400" dirty="0"/>
              <a:t>(SELO, Section Internationale, BACHIBAC) répartis sur les différentes classes pour que chaque élève bénéficie de cette expérience.</a:t>
            </a:r>
          </a:p>
          <a:p>
            <a:pPr>
              <a:buFont typeface="Wingdings" panose="05000000000000000000" pitchFamily="2" charset="2"/>
              <a:buChar char="q"/>
            </a:pPr>
            <a:r>
              <a:rPr lang="fr-FR" sz="2400" dirty="0"/>
              <a:t>Une </a:t>
            </a:r>
            <a:r>
              <a:rPr lang="fr-FR" sz="2400" b="1" dirty="0">
                <a:solidFill>
                  <a:schemeClr val="bg2">
                    <a:lumMod val="75000"/>
                  </a:schemeClr>
                </a:solidFill>
              </a:rPr>
              <a:t>évaluation semestrielle </a:t>
            </a:r>
            <a:r>
              <a:rPr lang="fr-FR" sz="2400" dirty="0"/>
              <a:t>pour laisser le temps des apprentissages</a:t>
            </a:r>
          </a:p>
          <a:p>
            <a:pPr>
              <a:buFont typeface="Wingdings" panose="05000000000000000000" pitchFamily="2" charset="2"/>
              <a:buChar char="q"/>
            </a:pPr>
            <a:r>
              <a:rPr lang="fr-FR" sz="2400" dirty="0"/>
              <a:t>Avec un bac professionnel, des bacs généraux, BTS et CPES, c’est la volonté que </a:t>
            </a:r>
            <a:r>
              <a:rPr lang="fr-FR" sz="2400" b="1" dirty="0">
                <a:solidFill>
                  <a:schemeClr val="bg2">
                    <a:lumMod val="75000"/>
                  </a:schemeClr>
                </a:solidFill>
              </a:rPr>
              <a:t>l’excellence est présente à tous les niveaux de formation, l’essentiel etant d’avoir envie d’apprendre et de réussir.</a:t>
            </a:r>
          </a:p>
          <a:p>
            <a:endParaRPr lang="fr-FR" dirty="0"/>
          </a:p>
        </p:txBody>
      </p:sp>
      <p:pic>
        <p:nvPicPr>
          <p:cNvPr id="9" name="Image 8">
            <a:extLst>
              <a:ext uri="{FF2B5EF4-FFF2-40B4-BE49-F238E27FC236}">
                <a16:creationId xmlns:a16="http://schemas.microsoft.com/office/drawing/2014/main" id="{AD4E1BFF-5E5E-4660-ABA9-CC9B2D6B9845}"/>
              </a:ext>
            </a:extLst>
          </p:cNvPr>
          <p:cNvPicPr>
            <a:picLocks noChangeAspect="1"/>
          </p:cNvPicPr>
          <p:nvPr/>
        </p:nvPicPr>
        <p:blipFill>
          <a:blip r:embed="rId2"/>
          <a:stretch>
            <a:fillRect/>
          </a:stretch>
        </p:blipFill>
        <p:spPr>
          <a:xfrm>
            <a:off x="9524" y="6359678"/>
            <a:ext cx="946295" cy="498321"/>
          </a:xfrm>
          <a:prstGeom prst="rect">
            <a:avLst/>
          </a:prstGeom>
        </p:spPr>
      </p:pic>
    </p:spTree>
    <p:extLst>
      <p:ext uri="{BB962C8B-B14F-4D97-AF65-F5344CB8AC3E}">
        <p14:creationId xmlns:p14="http://schemas.microsoft.com/office/powerpoint/2010/main" val="141595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65887-4F7C-4851-BC9C-A8ED4D8B1F11}"/>
              </a:ext>
            </a:extLst>
          </p:cNvPr>
          <p:cNvSpPr>
            <a:spLocks noGrp="1"/>
          </p:cNvSpPr>
          <p:nvPr>
            <p:ph type="title"/>
          </p:nvPr>
        </p:nvSpPr>
        <p:spPr>
          <a:xfrm>
            <a:off x="955819" y="776477"/>
            <a:ext cx="6571060" cy="882970"/>
          </a:xfrm>
        </p:spPr>
        <p:txBody>
          <a:bodyPr/>
          <a:lstStyle/>
          <a:p>
            <a:pPr algn="ctr"/>
            <a:r>
              <a:rPr lang="fr-FR" b="1" dirty="0"/>
              <a:t>Former d’abord des femmes et des hommes inspirés, innovants</a:t>
            </a:r>
          </a:p>
        </p:txBody>
      </p:sp>
      <p:sp>
        <p:nvSpPr>
          <p:cNvPr id="3" name="Espace réservé du contenu 2">
            <a:extLst>
              <a:ext uri="{FF2B5EF4-FFF2-40B4-BE49-F238E27FC236}">
                <a16:creationId xmlns:a16="http://schemas.microsoft.com/office/drawing/2014/main" id="{8FDFE815-9314-41BA-86D8-CE645B7DFCA2}"/>
              </a:ext>
            </a:extLst>
          </p:cNvPr>
          <p:cNvSpPr>
            <a:spLocks noGrp="1"/>
          </p:cNvSpPr>
          <p:nvPr>
            <p:ph idx="1"/>
          </p:nvPr>
        </p:nvSpPr>
        <p:spPr>
          <a:xfrm>
            <a:off x="294749" y="2267213"/>
            <a:ext cx="8505301" cy="3152075"/>
          </a:xfrm>
        </p:spPr>
        <p:txBody>
          <a:bodyPr>
            <a:normAutofit fontScale="25000" lnSpcReduction="20000"/>
          </a:bodyPr>
          <a:lstStyle/>
          <a:p>
            <a:pPr>
              <a:buFont typeface="Wingdings" panose="05000000000000000000" pitchFamily="2" charset="2"/>
              <a:buChar char="§"/>
            </a:pPr>
            <a:r>
              <a:rPr lang="fr-FR" sz="6200" dirty="0"/>
              <a:t>Développer </a:t>
            </a:r>
            <a:r>
              <a:rPr lang="fr-FR" sz="6200" b="1" dirty="0"/>
              <a:t>la culture </a:t>
            </a:r>
            <a:r>
              <a:rPr lang="fr-FR" sz="6200" dirty="0"/>
              <a:t>chez tous nos élèves, par l’accueil et la participation à des évènements culturels : festival musical Ethno avec la MJC de Villebon, d’une journée des droits internationaux des femmes, participation à la scène de recherche de l’Ecole Normale Supérieure, de sorties en musées pour les élèves volontaires, des sorties Théâtre à Palaiseau, Opéra de Massy et accueil au lycée.</a:t>
            </a:r>
          </a:p>
          <a:p>
            <a:pPr>
              <a:buFont typeface="Wingdings" panose="05000000000000000000" pitchFamily="2" charset="2"/>
              <a:buChar char="§"/>
            </a:pPr>
            <a:r>
              <a:rPr lang="fr-FR" sz="6200" dirty="0"/>
              <a:t>Des ateliers culturels avec la Maison des Lycéens (MDL).</a:t>
            </a:r>
          </a:p>
          <a:p>
            <a:pPr>
              <a:buFont typeface="Wingdings" panose="05000000000000000000" pitchFamily="2" charset="2"/>
              <a:buChar char="§"/>
            </a:pPr>
            <a:r>
              <a:rPr lang="fr-FR" sz="6200" dirty="0"/>
              <a:t>Développer l’</a:t>
            </a:r>
            <a:r>
              <a:rPr lang="fr-FR" sz="6200" b="1" dirty="0"/>
              <a:t>autonomie</a:t>
            </a:r>
            <a:r>
              <a:rPr lang="fr-FR" sz="6200" dirty="0"/>
              <a:t> et l</a:t>
            </a:r>
            <a:r>
              <a:rPr lang="fr-FR" sz="6200" b="1" dirty="0"/>
              <a:t>’engagement</a:t>
            </a:r>
            <a:r>
              <a:rPr lang="fr-FR" sz="6200" dirty="0"/>
              <a:t>, par le CVL, la MDL et l’AS mais pas seulement.</a:t>
            </a:r>
          </a:p>
          <a:p>
            <a:pPr>
              <a:buFont typeface="Wingdings" panose="05000000000000000000" pitchFamily="2" charset="2"/>
              <a:buChar char="§"/>
            </a:pPr>
            <a:r>
              <a:rPr lang="fr-FR" sz="6200" dirty="0"/>
              <a:t>Un stage d’</a:t>
            </a:r>
            <a:r>
              <a:rPr lang="fr-FR" sz="6200" b="1" dirty="0"/>
              <a:t>orientation</a:t>
            </a:r>
            <a:r>
              <a:rPr lang="fr-FR" sz="6200" dirty="0"/>
              <a:t> en seconde avec une présentation individuelle à l’</a:t>
            </a:r>
            <a:r>
              <a:rPr lang="fr-FR" sz="6200" b="1" dirty="0"/>
              <a:t>oral</a:t>
            </a:r>
            <a:r>
              <a:rPr lang="fr-FR" sz="6200" dirty="0"/>
              <a:t>. </a:t>
            </a:r>
          </a:p>
          <a:p>
            <a:pPr>
              <a:buFont typeface="Wingdings" panose="05000000000000000000" pitchFamily="2" charset="2"/>
              <a:buChar char="§"/>
            </a:pPr>
            <a:r>
              <a:rPr lang="fr-FR" sz="6200" dirty="0"/>
              <a:t>Un a</a:t>
            </a:r>
            <a:r>
              <a:rPr lang="fr-FR" sz="6200" b="1" dirty="0"/>
              <a:t>ccompagnement</a:t>
            </a:r>
            <a:r>
              <a:rPr lang="fr-FR" sz="6200" dirty="0"/>
              <a:t> tout le long du lycée, dès la seconde sur les parcours post bac en France et à l’International. </a:t>
            </a:r>
          </a:p>
          <a:p>
            <a:pPr>
              <a:buFont typeface="Wingdings" panose="05000000000000000000" pitchFamily="2" charset="2"/>
              <a:buChar char="§"/>
            </a:pPr>
            <a:r>
              <a:rPr lang="fr-FR" sz="6200" dirty="0"/>
              <a:t>Prépa à la prépa avec le lycée Vilgenis, prépa à l’IEP avec Saint Germain en Laye</a:t>
            </a:r>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F74F40CA-2126-4726-A1FC-15A72D003310}"/>
              </a:ext>
            </a:extLst>
          </p:cNvPr>
          <p:cNvSpPr txBox="1"/>
          <p:nvPr/>
        </p:nvSpPr>
        <p:spPr>
          <a:xfrm>
            <a:off x="3632433" y="5690149"/>
            <a:ext cx="5354273" cy="646331"/>
          </a:xfrm>
          <a:prstGeom prst="rect">
            <a:avLst/>
          </a:prstGeom>
          <a:solidFill>
            <a:schemeClr val="accent5">
              <a:lumMod val="40000"/>
              <a:lumOff val="60000"/>
            </a:schemeClr>
          </a:solidFill>
        </p:spPr>
        <p:txBody>
          <a:bodyPr wrap="square" rtlCol="0">
            <a:spAutoFit/>
          </a:bodyPr>
          <a:lstStyle/>
          <a:p>
            <a:pPr algn="ctr"/>
            <a:r>
              <a:rPr lang="fr-FR" b="1" dirty="0"/>
              <a:t>Les meilleurs actions seront celles crées demain par nos futurs élèves et les enseignants.</a:t>
            </a:r>
          </a:p>
        </p:txBody>
      </p:sp>
      <p:pic>
        <p:nvPicPr>
          <p:cNvPr id="10" name="Image 9">
            <a:extLst>
              <a:ext uri="{FF2B5EF4-FFF2-40B4-BE49-F238E27FC236}">
                <a16:creationId xmlns:a16="http://schemas.microsoft.com/office/drawing/2014/main" id="{4E3ED94E-E11D-4AD4-9C81-D5C8F6940409}"/>
              </a:ext>
            </a:extLst>
          </p:cNvPr>
          <p:cNvPicPr>
            <a:picLocks noChangeAspect="1"/>
          </p:cNvPicPr>
          <p:nvPr/>
        </p:nvPicPr>
        <p:blipFill>
          <a:blip r:embed="rId2"/>
          <a:stretch>
            <a:fillRect/>
          </a:stretch>
        </p:blipFill>
        <p:spPr>
          <a:xfrm>
            <a:off x="9524" y="6359678"/>
            <a:ext cx="946295" cy="498321"/>
          </a:xfrm>
          <a:prstGeom prst="rect">
            <a:avLst/>
          </a:prstGeom>
        </p:spPr>
      </p:pic>
    </p:spTree>
    <p:extLst>
      <p:ext uri="{BB962C8B-B14F-4D97-AF65-F5344CB8AC3E}">
        <p14:creationId xmlns:p14="http://schemas.microsoft.com/office/powerpoint/2010/main" val="349873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726CD-B1BB-4A19-80A5-D3DFD3FBD712}"/>
              </a:ext>
            </a:extLst>
          </p:cNvPr>
          <p:cNvSpPr>
            <a:spLocks noGrp="1"/>
          </p:cNvSpPr>
          <p:nvPr>
            <p:ph type="ctrTitle"/>
          </p:nvPr>
        </p:nvSpPr>
        <p:spPr>
          <a:xfrm>
            <a:off x="922842" y="1926846"/>
            <a:ext cx="7130589" cy="2265028"/>
          </a:xfrm>
        </p:spPr>
        <p:txBody>
          <a:bodyPr/>
          <a:lstStyle/>
          <a:p>
            <a:r>
              <a:rPr lang="fr-FR" sz="2700" dirty="0"/>
              <a:t>Le LIPPS, c’est davantage qu’un lycée, un campus ouvert sur les grandes écoles, les laboratoires de recherche et l’innovation au cœur de la cité scientifique de Paris Saclay.</a:t>
            </a:r>
          </a:p>
        </p:txBody>
      </p:sp>
      <p:pic>
        <p:nvPicPr>
          <p:cNvPr id="8" name="Image 7">
            <a:extLst>
              <a:ext uri="{FF2B5EF4-FFF2-40B4-BE49-F238E27FC236}">
                <a16:creationId xmlns:a16="http://schemas.microsoft.com/office/drawing/2014/main" id="{7B87717F-1141-4021-AEDD-35C573D2620F}"/>
              </a:ext>
            </a:extLst>
          </p:cNvPr>
          <p:cNvPicPr>
            <a:picLocks noChangeAspect="1"/>
          </p:cNvPicPr>
          <p:nvPr/>
        </p:nvPicPr>
        <p:blipFill>
          <a:blip r:embed="rId2"/>
          <a:stretch>
            <a:fillRect/>
          </a:stretch>
        </p:blipFill>
        <p:spPr>
          <a:xfrm>
            <a:off x="9524" y="6359678"/>
            <a:ext cx="946295" cy="498321"/>
          </a:xfrm>
          <a:prstGeom prst="rect">
            <a:avLst/>
          </a:prstGeom>
        </p:spPr>
      </p:pic>
    </p:spTree>
    <p:extLst>
      <p:ext uri="{BB962C8B-B14F-4D97-AF65-F5344CB8AC3E}">
        <p14:creationId xmlns:p14="http://schemas.microsoft.com/office/powerpoint/2010/main" val="399379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25C91-7316-428C-941D-B61661C895C5}"/>
              </a:ext>
            </a:extLst>
          </p:cNvPr>
          <p:cNvSpPr>
            <a:spLocks noGrp="1"/>
          </p:cNvSpPr>
          <p:nvPr>
            <p:ph type="title"/>
          </p:nvPr>
        </p:nvSpPr>
        <p:spPr>
          <a:xfrm>
            <a:off x="1400399" y="736599"/>
            <a:ext cx="6343202" cy="709865"/>
          </a:xfrm>
        </p:spPr>
        <p:txBody>
          <a:bodyPr/>
          <a:lstStyle/>
          <a:p>
            <a:pPr algn="ctr"/>
            <a:r>
              <a:rPr lang="fr-FR" sz="4800" b="1" dirty="0"/>
              <a:t>L’histoire du LIPPS</a:t>
            </a:r>
          </a:p>
        </p:txBody>
      </p:sp>
      <p:sp>
        <p:nvSpPr>
          <p:cNvPr id="3" name="Espace réservé du contenu 2">
            <a:extLst>
              <a:ext uri="{FF2B5EF4-FFF2-40B4-BE49-F238E27FC236}">
                <a16:creationId xmlns:a16="http://schemas.microsoft.com/office/drawing/2014/main" id="{D73B3CFF-F74D-4861-9C77-AE653A32BE06}"/>
              </a:ext>
            </a:extLst>
          </p:cNvPr>
          <p:cNvSpPr>
            <a:spLocks noGrp="1"/>
          </p:cNvSpPr>
          <p:nvPr>
            <p:ph idx="1"/>
          </p:nvPr>
        </p:nvSpPr>
        <p:spPr>
          <a:xfrm>
            <a:off x="314325" y="2273057"/>
            <a:ext cx="8429625" cy="4086621"/>
          </a:xfrm>
        </p:spPr>
        <p:txBody>
          <a:bodyPr>
            <a:noAutofit/>
          </a:bodyPr>
          <a:lstStyle/>
          <a:p>
            <a:pPr algn="just"/>
            <a:r>
              <a:rPr lang="fr-FR" dirty="0"/>
              <a:t>A partir de </a:t>
            </a:r>
            <a:r>
              <a:rPr lang="fr-FR" b="1" dirty="0"/>
              <a:t>2016</a:t>
            </a:r>
            <a:r>
              <a:rPr lang="fr-FR" dirty="0"/>
              <a:t>, accéléré par le </a:t>
            </a:r>
            <a:r>
              <a:rPr lang="fr-FR" b="1" dirty="0"/>
              <a:t>Brexit </a:t>
            </a:r>
            <a:r>
              <a:rPr lang="fr-FR" dirty="0"/>
              <a:t>et les délocalisations des organisations européennes et financières, le gouvernement français souhaite attirer des entreprises internationales en France. </a:t>
            </a:r>
            <a:r>
              <a:rPr lang="fr-FR" dirty="0">
                <a:solidFill>
                  <a:schemeClr val="bg2">
                    <a:lumMod val="50000"/>
                  </a:schemeClr>
                </a:solidFill>
              </a:rPr>
              <a:t>Pour rendre le pays plus attractif à un public expatrié, il est décidé de développer l’offre des lycées internationaux publics en France.</a:t>
            </a:r>
          </a:p>
          <a:p>
            <a:pPr algn="just"/>
            <a:r>
              <a:rPr lang="fr-FR" dirty="0"/>
              <a:t>Pour compléter le lycée Honoré de Balzac à Paris, le lycée International de Saint Germain en Laye et le Lycée Franco Allemand dans les Yvelines, le lycée Européen de Courbevoie, le lycée International du Nord Est parisien (Noisy le Grand), avec le lycée Montebello de Lille, la cité internationale de Lyon et d’autres comme Colomiers. En 2017, il a été choisi deux nouveaux emplacements attractifs pour finaliser une offre internationale dans chaque département francilien, le choix se porta à Vincennes et à Paris-Saclay pour attirer également un public étranger ou expatrié permettant de compléter l’offre des établissements français à l’étranger dans les lycées publics.</a:t>
            </a:r>
          </a:p>
        </p:txBody>
      </p:sp>
      <p:pic>
        <p:nvPicPr>
          <p:cNvPr id="9" name="Image 8">
            <a:extLst>
              <a:ext uri="{FF2B5EF4-FFF2-40B4-BE49-F238E27FC236}">
                <a16:creationId xmlns:a16="http://schemas.microsoft.com/office/drawing/2014/main" id="{C1F0542D-F8AC-488D-B028-65BFD369DD7E}"/>
              </a:ext>
            </a:extLst>
          </p:cNvPr>
          <p:cNvPicPr>
            <a:picLocks noChangeAspect="1"/>
          </p:cNvPicPr>
          <p:nvPr/>
        </p:nvPicPr>
        <p:blipFill>
          <a:blip r:embed="rId2"/>
          <a:stretch>
            <a:fillRect/>
          </a:stretch>
        </p:blipFill>
        <p:spPr>
          <a:xfrm>
            <a:off x="9524" y="6359678"/>
            <a:ext cx="946295" cy="498321"/>
          </a:xfrm>
          <a:prstGeom prst="rect">
            <a:avLst/>
          </a:prstGeom>
        </p:spPr>
      </p:pic>
    </p:spTree>
    <p:extLst>
      <p:ext uri="{BB962C8B-B14F-4D97-AF65-F5344CB8AC3E}">
        <p14:creationId xmlns:p14="http://schemas.microsoft.com/office/powerpoint/2010/main" val="251112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0B110A-BF98-7E68-5BE8-0BC7447B6996}"/>
              </a:ext>
            </a:extLst>
          </p:cNvPr>
          <p:cNvSpPr>
            <a:spLocks noGrp="1"/>
          </p:cNvSpPr>
          <p:nvPr>
            <p:ph type="title"/>
          </p:nvPr>
        </p:nvSpPr>
        <p:spPr>
          <a:xfrm>
            <a:off x="1160354" y="794657"/>
            <a:ext cx="6968578" cy="1142785"/>
          </a:xfrm>
        </p:spPr>
        <p:txBody>
          <a:bodyPr/>
          <a:lstStyle/>
          <a:p>
            <a:pPr algn="ctr"/>
            <a:r>
              <a:rPr lang="fr-FR" sz="4400" b="1" dirty="0"/>
              <a:t>Le LIPPS à la rentrée 2025</a:t>
            </a:r>
          </a:p>
        </p:txBody>
      </p:sp>
      <p:graphicFrame>
        <p:nvGraphicFramePr>
          <p:cNvPr id="17" name="Tableau 16">
            <a:extLst>
              <a:ext uri="{FF2B5EF4-FFF2-40B4-BE49-F238E27FC236}">
                <a16:creationId xmlns:a16="http://schemas.microsoft.com/office/drawing/2014/main" id="{9C043611-47E2-2642-4F5D-F1CDF8D6DE8C}"/>
              </a:ext>
            </a:extLst>
          </p:cNvPr>
          <p:cNvGraphicFramePr>
            <a:graphicFrameLocks noGrp="1"/>
          </p:cNvGraphicFramePr>
          <p:nvPr>
            <p:extLst>
              <p:ext uri="{D42A27DB-BD31-4B8C-83A1-F6EECF244321}">
                <p14:modId xmlns:p14="http://schemas.microsoft.com/office/powerpoint/2010/main" val="1981017180"/>
              </p:ext>
            </p:extLst>
          </p:nvPr>
        </p:nvGraphicFramePr>
        <p:xfrm>
          <a:off x="1540382" y="2045761"/>
          <a:ext cx="6482391" cy="4214861"/>
        </p:xfrm>
        <a:graphic>
          <a:graphicData uri="http://schemas.openxmlformats.org/drawingml/2006/table">
            <a:tbl>
              <a:tblPr>
                <a:tableStyleId>{8799B23B-EC83-4686-B30A-512413B5E67A}</a:tableStyleId>
              </a:tblPr>
              <a:tblGrid>
                <a:gridCol w="2773991">
                  <a:extLst>
                    <a:ext uri="{9D8B030D-6E8A-4147-A177-3AD203B41FA5}">
                      <a16:colId xmlns:a16="http://schemas.microsoft.com/office/drawing/2014/main" val="3446918468"/>
                    </a:ext>
                  </a:extLst>
                </a:gridCol>
                <a:gridCol w="1781581">
                  <a:extLst>
                    <a:ext uri="{9D8B030D-6E8A-4147-A177-3AD203B41FA5}">
                      <a16:colId xmlns:a16="http://schemas.microsoft.com/office/drawing/2014/main" val="3216820062"/>
                    </a:ext>
                  </a:extLst>
                </a:gridCol>
                <a:gridCol w="1926819">
                  <a:extLst>
                    <a:ext uri="{9D8B030D-6E8A-4147-A177-3AD203B41FA5}">
                      <a16:colId xmlns:a16="http://schemas.microsoft.com/office/drawing/2014/main" val="874783972"/>
                    </a:ext>
                  </a:extLst>
                </a:gridCol>
              </a:tblGrid>
              <a:tr h="192197">
                <a:tc gridSpan="3">
                  <a:txBody>
                    <a:bodyPr/>
                    <a:lstStyle/>
                    <a:p>
                      <a:pPr algn="ctr" fontAlgn="b"/>
                      <a:r>
                        <a:rPr lang="fr-FR" sz="2000" b="1" u="none" strike="noStrike" dirty="0">
                          <a:effectLst/>
                        </a:rPr>
                        <a:t>Lycée polyvalent</a:t>
                      </a:r>
                      <a:endParaRPr lang="fr-FR" sz="2000" b="1" i="0" u="none" strike="noStrike" dirty="0">
                        <a:solidFill>
                          <a:srgbClr val="000000"/>
                        </a:solidFill>
                        <a:effectLst/>
                        <a:latin typeface="Calibri" panose="020F0502020204030204" pitchFamily="34" charset="0"/>
                      </a:endParaRPr>
                    </a:p>
                  </a:txBody>
                  <a:tcPr marL="7620" marR="7620" marT="7620" marB="0" anchor="b">
                    <a:solidFill>
                      <a:srgbClr val="92D05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89754266"/>
                  </a:ext>
                </a:extLst>
              </a:tr>
              <a:tr h="192197">
                <a:tc>
                  <a:txBody>
                    <a:bodyPr/>
                    <a:lstStyle/>
                    <a:p>
                      <a:pPr lvl="0" algn="ctr" fontAlgn="b"/>
                      <a:r>
                        <a:rPr lang="fr-FR" sz="1400" b="1" u="none" strike="noStrike" dirty="0">
                          <a:effectLst/>
                        </a:rPr>
                        <a:t>Niveau</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lvl="0" algn="ctr" fontAlgn="b"/>
                      <a:r>
                        <a:rPr lang="fr-FR" sz="1200" b="1" u="none" strike="noStrike">
                          <a:effectLst/>
                        </a:rPr>
                        <a:t>Nombre de divisions</a:t>
                      </a:r>
                      <a:endParaRPr lang="fr-F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lvl="0" algn="ctr" fontAlgn="b"/>
                      <a:r>
                        <a:rPr lang="fr-FR" sz="1200" b="1" u="none" strike="noStrike">
                          <a:effectLst/>
                        </a:rPr>
                        <a:t>Nombre d'élèves</a:t>
                      </a:r>
                      <a:endParaRPr lang="fr-FR"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72572761"/>
                  </a:ext>
                </a:extLst>
              </a:tr>
              <a:tr h="192197">
                <a:tc>
                  <a:txBody>
                    <a:bodyPr/>
                    <a:lstStyle/>
                    <a:p>
                      <a:pPr algn="l" fontAlgn="b"/>
                      <a:r>
                        <a:rPr lang="fr-FR" sz="1400" b="1" u="none" strike="noStrike" dirty="0">
                          <a:effectLst/>
                        </a:rPr>
                        <a:t>2de générale et technologique</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b="0" i="0" u="none" strike="noStrike">
                          <a:solidFill>
                            <a:srgbClr val="000000"/>
                          </a:solidFill>
                          <a:effectLst/>
                          <a:latin typeface="Calibri" panose="020F0502020204030204" pitchFamily="34" charset="0"/>
                        </a:rPr>
                        <a:t>10</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a:effectLst/>
                        </a:rPr>
                        <a:t>340</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71231539"/>
                  </a:ext>
                </a:extLst>
              </a:tr>
              <a:tr h="376706">
                <a:tc>
                  <a:txBody>
                    <a:bodyPr/>
                    <a:lstStyle/>
                    <a:p>
                      <a:pPr algn="l" fontAlgn="b"/>
                      <a:r>
                        <a:rPr lang="fr-FR" sz="1400" b="1" i="0" u="none" strike="noStrike" dirty="0">
                          <a:solidFill>
                            <a:srgbClr val="000000"/>
                          </a:solidFill>
                          <a:effectLst/>
                          <a:latin typeface="Calibri" panose="020F0502020204030204" pitchFamily="34" charset="0"/>
                        </a:rPr>
                        <a:t>2de professionnelle Optique Photonique</a:t>
                      </a:r>
                    </a:p>
                  </a:txBody>
                  <a:tcPr marL="7620" marR="7620" marT="7620" marB="0" anchor="b"/>
                </a:tc>
                <a:tc>
                  <a:txBody>
                    <a:bodyPr/>
                    <a:lstStyle/>
                    <a:p>
                      <a:pPr algn="ctr" fontAlgn="b"/>
                      <a:r>
                        <a:rPr lang="fr-FR" sz="1200" b="0" i="0" u="none" strike="noStrike">
                          <a:solidFill>
                            <a:srgbClr val="000000"/>
                          </a:solidFill>
                          <a:effectLst/>
                          <a:latin typeface="Calibri" panose="020F0502020204030204" pitchFamily="34" charset="0"/>
                        </a:rPr>
                        <a:t>1</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b="0" i="0" u="none" strike="noStrike">
                          <a:solidFill>
                            <a:srgbClr val="000000"/>
                          </a:solidFill>
                          <a:effectLst/>
                          <a:latin typeface="Calibri" panose="020F0502020204030204" pitchFamily="34" charset="0"/>
                        </a:rPr>
                        <a:t>24</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66145108"/>
                  </a:ext>
                </a:extLst>
              </a:tr>
              <a:tr h="192197">
                <a:tc>
                  <a:txBody>
                    <a:bodyPr/>
                    <a:lstStyle/>
                    <a:p>
                      <a:pPr algn="l" fontAlgn="b"/>
                      <a:r>
                        <a:rPr lang="fr-FR" sz="1400" b="1" u="none" strike="noStrike" dirty="0">
                          <a:effectLst/>
                        </a:rPr>
                        <a:t>1</a:t>
                      </a:r>
                      <a:r>
                        <a:rPr lang="fr-FR" sz="1400" b="1" u="none" strike="noStrike" baseline="30000" dirty="0">
                          <a:effectLst/>
                        </a:rPr>
                        <a:t>re</a:t>
                      </a:r>
                      <a:r>
                        <a:rPr lang="fr-FR" sz="1400" b="1" u="none" strike="noStrike" dirty="0">
                          <a:effectLst/>
                        </a:rPr>
                        <a:t> générale</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a:effectLst/>
                        </a:rPr>
                        <a:t>8</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a:effectLst/>
                        </a:rPr>
                        <a:t>250</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1501290"/>
                  </a:ext>
                </a:extLst>
              </a:tr>
              <a:tr h="192197">
                <a:tc>
                  <a:txBody>
                    <a:bodyPr/>
                    <a:lstStyle/>
                    <a:p>
                      <a:pPr algn="l" fontAlgn="b"/>
                      <a:r>
                        <a:rPr lang="fr-FR" sz="1400" b="1" u="none" strike="noStrike" dirty="0">
                          <a:effectLst/>
                        </a:rPr>
                        <a:t>Terminale générale</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a:effectLst/>
                        </a:rPr>
                        <a:t>8</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a:effectLst/>
                        </a:rPr>
                        <a:t>250</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1894608"/>
                  </a:ext>
                </a:extLst>
              </a:tr>
              <a:tr h="244180">
                <a:tc>
                  <a:txBody>
                    <a:bodyPr/>
                    <a:lstStyle/>
                    <a:p>
                      <a:pPr algn="l" fontAlgn="b"/>
                      <a:r>
                        <a:rPr lang="fr-FR" sz="1400" b="1" u="none" strike="noStrike" dirty="0">
                          <a:effectLst/>
                        </a:rPr>
                        <a:t>UPE2A</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dirty="0">
                          <a:effectLst/>
                        </a:rPr>
                        <a:t>1</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dirty="0">
                          <a:effectLst/>
                        </a:rPr>
                        <a:t>15</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88493342"/>
                  </a:ext>
                </a:extLst>
              </a:tr>
              <a:tr h="192197">
                <a:tc gridSpan="3">
                  <a:txBody>
                    <a:bodyPr/>
                    <a:lstStyle/>
                    <a:p>
                      <a:pPr algn="ctr" fontAlgn="b"/>
                      <a:r>
                        <a:rPr lang="fr-FR" sz="2000" b="1" u="none" strike="noStrike" dirty="0">
                          <a:effectLst/>
                        </a:rPr>
                        <a:t>Supérieur</a:t>
                      </a:r>
                      <a:endParaRPr lang="fr-FR" sz="1800" b="1" i="0" u="none" strike="noStrike" dirty="0">
                        <a:solidFill>
                          <a:srgbClr val="000000"/>
                        </a:solidFill>
                        <a:effectLst/>
                        <a:latin typeface="Calibri" panose="020F0502020204030204" pitchFamily="34" charset="0"/>
                      </a:endParaRPr>
                    </a:p>
                  </a:txBody>
                  <a:tcPr marL="7620" marR="7620" marT="7620" marB="0" anchor="b">
                    <a:solidFill>
                      <a:schemeClr val="accent3">
                        <a:lumMod val="60000"/>
                        <a:lumOff val="4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96167839"/>
                  </a:ext>
                </a:extLst>
              </a:tr>
              <a:tr h="376706">
                <a:tc>
                  <a:txBody>
                    <a:bodyPr/>
                    <a:lstStyle/>
                    <a:p>
                      <a:pPr algn="l" fontAlgn="b"/>
                      <a:r>
                        <a:rPr lang="fr-FR" sz="1400" b="1" i="0" u="none" strike="noStrike" dirty="0">
                          <a:solidFill>
                            <a:srgbClr val="000000"/>
                          </a:solidFill>
                          <a:effectLst/>
                          <a:latin typeface="Calibri" panose="020F0502020204030204" pitchFamily="34" charset="0"/>
                        </a:rPr>
                        <a:t>BTS Optique Photonique 1°année</a:t>
                      </a:r>
                    </a:p>
                  </a:txBody>
                  <a:tcPr marL="7620" marR="7620" marT="7620" marB="0" anchor="b"/>
                </a:tc>
                <a:tc>
                  <a:txBody>
                    <a:bodyPr/>
                    <a:lstStyle/>
                    <a:p>
                      <a:pPr algn="ctr" fontAlgn="b"/>
                      <a:r>
                        <a:rPr lang="fr-FR" sz="1200" b="0" i="0" u="none" strike="noStrike">
                          <a:solidFill>
                            <a:srgbClr val="000000"/>
                          </a:solidFill>
                          <a:effectLst/>
                          <a:latin typeface="Calibri" panose="020F0502020204030204" pitchFamily="34" charset="0"/>
                        </a:rPr>
                        <a:t>1</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b="0" i="0" u="none" strike="noStrike">
                          <a:solidFill>
                            <a:srgbClr val="000000"/>
                          </a:solidFill>
                          <a:effectLst/>
                          <a:latin typeface="Calibri" panose="020F0502020204030204" pitchFamily="34" charset="0"/>
                        </a:rPr>
                        <a:t>24</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81045033"/>
                  </a:ext>
                </a:extLst>
              </a:tr>
              <a:tr h="56121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Calibri" panose="020F0502020204030204" pitchFamily="34" charset="0"/>
                        </a:rPr>
                        <a:t>BTS Optique Photonique 2°année</a:t>
                      </a:r>
                    </a:p>
                    <a:p>
                      <a:pPr algn="l" fontAlgn="b"/>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b="0" i="0" u="none" strike="noStrike">
                          <a:solidFill>
                            <a:srgbClr val="000000"/>
                          </a:solidFill>
                          <a:effectLst/>
                          <a:latin typeface="Calibri" panose="020F0502020204030204" pitchFamily="34" charset="0"/>
                        </a:rPr>
                        <a:t>1</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b="0" i="0" u="none" strike="noStrike">
                          <a:solidFill>
                            <a:srgbClr val="000000"/>
                          </a:solidFill>
                          <a:effectLst/>
                          <a:latin typeface="Calibri" panose="020F0502020204030204" pitchFamily="34" charset="0"/>
                        </a:rPr>
                        <a:t>32</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0461125"/>
                  </a:ext>
                </a:extLst>
              </a:tr>
              <a:tr h="561215">
                <a:tc>
                  <a:txBody>
                    <a:bodyPr/>
                    <a:lstStyle/>
                    <a:p>
                      <a:pPr algn="l" fontAlgn="b"/>
                      <a:r>
                        <a:rPr lang="fr-FR" sz="1400" b="1" u="none" strike="noStrike" dirty="0">
                          <a:effectLst/>
                        </a:rPr>
                        <a:t>Cycle pluridisicplinaire d’enseignement supérieur Sciences </a:t>
                      </a:r>
                      <a:r>
                        <a:rPr lang="fr-FR" sz="1400" b="1" u="none" strike="noStrike">
                          <a:effectLst/>
                        </a:rPr>
                        <a:t>et Données CPES </a:t>
                      </a:r>
                      <a:r>
                        <a:rPr lang="fr-FR" sz="1400" b="1" u="none" strike="noStrike" dirty="0">
                          <a:effectLst/>
                        </a:rPr>
                        <a:t>L1</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a:effectLst/>
                        </a:rPr>
                        <a:t>1</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a:effectLst/>
                        </a:rPr>
                        <a:t>48</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14896175"/>
                  </a:ext>
                </a:extLst>
              </a:tr>
              <a:tr h="192197">
                <a:tc>
                  <a:txBody>
                    <a:bodyPr/>
                    <a:lstStyle/>
                    <a:p>
                      <a:pPr algn="l" fontAlgn="b"/>
                      <a:r>
                        <a:rPr lang="fr-FR" sz="1400" b="1" u="none" strike="noStrike" dirty="0">
                          <a:effectLst/>
                        </a:rPr>
                        <a:t>CPES L2</a:t>
                      </a:r>
                      <a:endParaRPr lang="fr-F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u="none" strike="noStrike">
                          <a:effectLst/>
                        </a:rPr>
                        <a:t>1</a:t>
                      </a:r>
                      <a:endParaRPr lang="fr-F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fr-FR" sz="1200" b="0" i="0" u="none" strike="noStrike">
                          <a:solidFill>
                            <a:srgbClr val="000000"/>
                          </a:solidFill>
                          <a:effectLst/>
                          <a:latin typeface="Calibri" panose="020F0502020204030204" pitchFamily="34" charset="0"/>
                        </a:rPr>
                        <a:t>48</a:t>
                      </a:r>
                      <a:endParaRPr lang="fr-F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04593224"/>
                  </a:ext>
                </a:extLst>
              </a:tr>
              <a:tr h="47342">
                <a:tc>
                  <a:txBody>
                    <a:bodyPr/>
                    <a:lstStyle/>
                    <a:p>
                      <a:pPr algn="l" fontAlgn="b"/>
                      <a:r>
                        <a:rPr lang="fr-FR" sz="1400" b="1" i="0" u="none" strike="noStrike" dirty="0">
                          <a:solidFill>
                            <a:srgbClr val="000000"/>
                          </a:solidFill>
                          <a:effectLst/>
                          <a:latin typeface="Calibri" panose="020F0502020204030204" pitchFamily="34" charset="0"/>
                        </a:rPr>
                        <a:t>CPES L3</a:t>
                      </a:r>
                    </a:p>
                  </a:txBody>
                  <a:tcPr marL="7620" marR="7620" marT="7620" marB="0" anchor="b"/>
                </a:tc>
                <a:tc>
                  <a:txBody>
                    <a:bodyPr/>
                    <a:lstStyle/>
                    <a:p>
                      <a:pPr algn="ctr" fontAlgn="b"/>
                      <a:r>
                        <a:rPr lang="fr-FR" sz="12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fr-FR" sz="1200" b="0" i="0" u="none" strike="noStrike" dirty="0">
                          <a:solidFill>
                            <a:srgbClr val="000000"/>
                          </a:solidFill>
                          <a:effectLst/>
                          <a:latin typeface="Calibri" panose="020F0502020204030204" pitchFamily="34" charset="0"/>
                        </a:rPr>
                        <a:t>48</a:t>
                      </a:r>
                    </a:p>
                  </a:txBody>
                  <a:tcPr marL="7620" marR="7620" marT="7620" marB="0" anchor="b"/>
                </a:tc>
                <a:extLst>
                  <a:ext uri="{0D108BD9-81ED-4DB2-BD59-A6C34878D82A}">
                    <a16:rowId xmlns:a16="http://schemas.microsoft.com/office/drawing/2014/main" val="3931196722"/>
                  </a:ext>
                </a:extLst>
              </a:tr>
            </a:tbl>
          </a:graphicData>
        </a:graphic>
      </p:graphicFrame>
      <p:pic>
        <p:nvPicPr>
          <p:cNvPr id="8" name="Image 7">
            <a:extLst>
              <a:ext uri="{FF2B5EF4-FFF2-40B4-BE49-F238E27FC236}">
                <a16:creationId xmlns:a16="http://schemas.microsoft.com/office/drawing/2014/main" id="{EF0B5AA1-A500-4D5A-AB30-E87FDC016467}"/>
              </a:ext>
            </a:extLst>
          </p:cNvPr>
          <p:cNvPicPr>
            <a:picLocks noChangeAspect="1"/>
          </p:cNvPicPr>
          <p:nvPr/>
        </p:nvPicPr>
        <p:blipFill>
          <a:blip r:embed="rId3"/>
          <a:stretch>
            <a:fillRect/>
          </a:stretch>
        </p:blipFill>
        <p:spPr>
          <a:xfrm>
            <a:off x="9524" y="6359678"/>
            <a:ext cx="946295" cy="498321"/>
          </a:xfrm>
          <a:prstGeom prst="rect">
            <a:avLst/>
          </a:prstGeom>
        </p:spPr>
      </p:pic>
    </p:spTree>
    <p:extLst>
      <p:ext uri="{BB962C8B-B14F-4D97-AF65-F5344CB8AC3E}">
        <p14:creationId xmlns:p14="http://schemas.microsoft.com/office/powerpoint/2010/main" val="291577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5F0DD-CE56-461F-AD35-A41665158FE4}"/>
              </a:ext>
            </a:extLst>
          </p:cNvPr>
          <p:cNvSpPr>
            <a:spLocks noGrp="1"/>
          </p:cNvSpPr>
          <p:nvPr>
            <p:ph type="title"/>
          </p:nvPr>
        </p:nvSpPr>
        <p:spPr>
          <a:xfrm>
            <a:off x="667028" y="797664"/>
            <a:ext cx="7344457" cy="768049"/>
          </a:xfrm>
        </p:spPr>
        <p:txBody>
          <a:bodyPr/>
          <a:lstStyle/>
          <a:p>
            <a:pPr algn="ctr"/>
            <a:r>
              <a:rPr lang="fr-FR" sz="2800" b="1" dirty="0"/>
              <a:t>Les enseignements de la classe de seconde  générale et technologique</a:t>
            </a:r>
          </a:p>
        </p:txBody>
      </p:sp>
      <p:graphicFrame>
        <p:nvGraphicFramePr>
          <p:cNvPr id="4" name="Tableau 3">
            <a:extLst>
              <a:ext uri="{FF2B5EF4-FFF2-40B4-BE49-F238E27FC236}">
                <a16:creationId xmlns:a16="http://schemas.microsoft.com/office/drawing/2014/main" id="{10E49209-51EF-4AB6-8E46-F71D590B992B}"/>
              </a:ext>
            </a:extLst>
          </p:cNvPr>
          <p:cNvGraphicFramePr>
            <a:graphicFrameLocks noGrp="1"/>
          </p:cNvGraphicFramePr>
          <p:nvPr>
            <p:extLst>
              <p:ext uri="{D42A27DB-BD31-4B8C-83A1-F6EECF244321}">
                <p14:modId xmlns:p14="http://schemas.microsoft.com/office/powerpoint/2010/main" val="3155377239"/>
              </p:ext>
            </p:extLst>
          </p:nvPr>
        </p:nvGraphicFramePr>
        <p:xfrm>
          <a:off x="1182412" y="1863878"/>
          <a:ext cx="6829073" cy="4495800"/>
        </p:xfrm>
        <a:graphic>
          <a:graphicData uri="http://schemas.openxmlformats.org/drawingml/2006/table">
            <a:tbl>
              <a:tblPr firstRow="1" bandRow="1">
                <a:tableStyleId>{8A107856-5554-42FB-B03E-39F5DBC370BA}</a:tableStyleId>
              </a:tblPr>
              <a:tblGrid>
                <a:gridCol w="4206017">
                  <a:extLst>
                    <a:ext uri="{9D8B030D-6E8A-4147-A177-3AD203B41FA5}">
                      <a16:colId xmlns:a16="http://schemas.microsoft.com/office/drawing/2014/main" val="691607748"/>
                    </a:ext>
                  </a:extLst>
                </a:gridCol>
                <a:gridCol w="2623056">
                  <a:extLst>
                    <a:ext uri="{9D8B030D-6E8A-4147-A177-3AD203B41FA5}">
                      <a16:colId xmlns:a16="http://schemas.microsoft.com/office/drawing/2014/main" val="3855655060"/>
                    </a:ext>
                  </a:extLst>
                </a:gridCol>
              </a:tblGrid>
              <a:tr h="311460">
                <a:tc>
                  <a:txBody>
                    <a:bodyPr/>
                    <a:lstStyle/>
                    <a:p>
                      <a:pPr algn="ctr"/>
                      <a:r>
                        <a:rPr lang="fr-FR" sz="2000" dirty="0"/>
                        <a:t>Discipline</a:t>
                      </a:r>
                    </a:p>
                  </a:txBody>
                  <a:tcPr marL="68580" marR="68580" marT="34290" marB="34290"/>
                </a:tc>
                <a:tc>
                  <a:txBody>
                    <a:bodyPr/>
                    <a:lstStyle/>
                    <a:p>
                      <a:pPr algn="ctr"/>
                      <a:r>
                        <a:rPr lang="fr-FR" sz="2000" dirty="0"/>
                        <a:t>Horaire hebdomadaire pour l’élève</a:t>
                      </a:r>
                    </a:p>
                  </a:txBody>
                  <a:tcPr marL="68580" marR="68580" marT="34290" marB="34290"/>
                </a:tc>
                <a:extLst>
                  <a:ext uri="{0D108BD9-81ED-4DB2-BD59-A6C34878D82A}">
                    <a16:rowId xmlns:a16="http://schemas.microsoft.com/office/drawing/2014/main" val="1412866908"/>
                  </a:ext>
                </a:extLst>
              </a:tr>
              <a:tr h="274158">
                <a:tc>
                  <a:txBody>
                    <a:bodyPr/>
                    <a:lstStyle/>
                    <a:p>
                      <a:pPr algn="l"/>
                      <a:r>
                        <a:rPr lang="fr-FR" sz="1800" b="1" dirty="0"/>
                        <a:t>Français</a:t>
                      </a:r>
                    </a:p>
                  </a:txBody>
                  <a:tcPr marL="68580" marR="68580" marT="34290" marB="34290"/>
                </a:tc>
                <a:tc>
                  <a:txBody>
                    <a:bodyPr/>
                    <a:lstStyle/>
                    <a:p>
                      <a:pPr algn="ctr"/>
                      <a:r>
                        <a:rPr lang="fr-FR" sz="1800" dirty="0"/>
                        <a:t>4h</a:t>
                      </a:r>
                    </a:p>
                  </a:txBody>
                  <a:tcPr marL="68580" marR="68580" marT="34290" marB="34290"/>
                </a:tc>
                <a:extLst>
                  <a:ext uri="{0D108BD9-81ED-4DB2-BD59-A6C34878D82A}">
                    <a16:rowId xmlns:a16="http://schemas.microsoft.com/office/drawing/2014/main" val="3786510355"/>
                  </a:ext>
                </a:extLst>
              </a:tr>
              <a:tr h="274158">
                <a:tc>
                  <a:txBody>
                    <a:bodyPr/>
                    <a:lstStyle/>
                    <a:p>
                      <a:pPr algn="l"/>
                      <a:r>
                        <a:rPr lang="fr-FR" sz="1800" b="1" dirty="0"/>
                        <a:t>Mathématiques</a:t>
                      </a:r>
                    </a:p>
                  </a:txBody>
                  <a:tcPr marL="68580" marR="68580" marT="34290" marB="34290"/>
                </a:tc>
                <a:tc>
                  <a:txBody>
                    <a:bodyPr/>
                    <a:lstStyle/>
                    <a:p>
                      <a:pPr algn="ctr"/>
                      <a:r>
                        <a:rPr lang="fr-FR" sz="1800" dirty="0"/>
                        <a:t>4h</a:t>
                      </a:r>
                    </a:p>
                  </a:txBody>
                  <a:tcPr marL="68580" marR="68580" marT="34290" marB="34290"/>
                </a:tc>
                <a:extLst>
                  <a:ext uri="{0D108BD9-81ED-4DB2-BD59-A6C34878D82A}">
                    <a16:rowId xmlns:a16="http://schemas.microsoft.com/office/drawing/2014/main" val="3643305618"/>
                  </a:ext>
                </a:extLst>
              </a:tr>
              <a:tr h="274158">
                <a:tc>
                  <a:txBody>
                    <a:bodyPr/>
                    <a:lstStyle/>
                    <a:p>
                      <a:pPr algn="l"/>
                      <a:r>
                        <a:rPr lang="fr-FR" sz="1800" b="1" dirty="0"/>
                        <a:t>Histoire-géographie</a:t>
                      </a:r>
                    </a:p>
                  </a:txBody>
                  <a:tcPr marL="68580" marR="68580" marT="34290" marB="34290"/>
                </a:tc>
                <a:tc>
                  <a:txBody>
                    <a:bodyPr/>
                    <a:lstStyle/>
                    <a:p>
                      <a:pPr algn="ctr"/>
                      <a:r>
                        <a:rPr lang="fr-FR" sz="1800" dirty="0"/>
                        <a:t>3h</a:t>
                      </a:r>
                    </a:p>
                  </a:txBody>
                  <a:tcPr marL="68580" marR="68580" marT="34290" marB="34290"/>
                </a:tc>
                <a:extLst>
                  <a:ext uri="{0D108BD9-81ED-4DB2-BD59-A6C34878D82A}">
                    <a16:rowId xmlns:a16="http://schemas.microsoft.com/office/drawing/2014/main" val="168669895"/>
                  </a:ext>
                </a:extLst>
              </a:tr>
              <a:tr h="286765">
                <a:tc>
                  <a:txBody>
                    <a:bodyPr/>
                    <a:lstStyle/>
                    <a:p>
                      <a:pPr algn="l"/>
                      <a:r>
                        <a:rPr lang="fr-FR" sz="1800" b="1" dirty="0"/>
                        <a:t>Sciences économiques et sociales : SES</a:t>
                      </a:r>
                    </a:p>
                  </a:txBody>
                  <a:tcPr marL="68580" marR="68580" marT="34290" marB="34290"/>
                </a:tc>
                <a:tc>
                  <a:txBody>
                    <a:bodyPr/>
                    <a:lstStyle/>
                    <a:p>
                      <a:pPr algn="ctr"/>
                      <a:r>
                        <a:rPr lang="fr-FR" sz="1800" dirty="0"/>
                        <a:t>1,5h</a:t>
                      </a:r>
                    </a:p>
                  </a:txBody>
                  <a:tcPr marL="68580" marR="68580" marT="34290" marB="34290"/>
                </a:tc>
                <a:extLst>
                  <a:ext uri="{0D108BD9-81ED-4DB2-BD59-A6C34878D82A}">
                    <a16:rowId xmlns:a16="http://schemas.microsoft.com/office/drawing/2014/main" val="2513609363"/>
                  </a:ext>
                </a:extLst>
              </a:tr>
              <a:tr h="388620">
                <a:tc>
                  <a:txBody>
                    <a:bodyPr/>
                    <a:lstStyle/>
                    <a:p>
                      <a:pPr algn="l"/>
                      <a:r>
                        <a:rPr lang="fr-FR" sz="1800" b="1" dirty="0"/>
                        <a:t>Sciences de la Vie et de la Terre : SVT</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t>2h</a:t>
                      </a:r>
                    </a:p>
                  </a:txBody>
                  <a:tcPr marL="68580" marR="68580" marT="34290" marB="34290"/>
                </a:tc>
                <a:extLst>
                  <a:ext uri="{0D108BD9-81ED-4DB2-BD59-A6C34878D82A}">
                    <a16:rowId xmlns:a16="http://schemas.microsoft.com/office/drawing/2014/main" val="1091621016"/>
                  </a:ext>
                </a:extLst>
              </a:tr>
              <a:tr h="311279">
                <a:tc>
                  <a:txBody>
                    <a:bodyPr/>
                    <a:lstStyle/>
                    <a:p>
                      <a:pPr algn="l"/>
                      <a:r>
                        <a:rPr lang="fr-FR" sz="1800" b="1" dirty="0"/>
                        <a:t>Physique-chimie</a:t>
                      </a:r>
                    </a:p>
                  </a:txBody>
                  <a:tcPr marL="68580" marR="68580" marT="34290" marB="34290"/>
                </a:tc>
                <a:tc>
                  <a:txBody>
                    <a:bodyPr/>
                    <a:lstStyle/>
                    <a:p>
                      <a:pPr algn="ctr"/>
                      <a:r>
                        <a:rPr lang="fr-FR" sz="1800" dirty="0"/>
                        <a:t>3h </a:t>
                      </a:r>
                    </a:p>
                  </a:txBody>
                  <a:tcPr marL="68580" marR="68580" marT="34290" marB="34290"/>
                </a:tc>
                <a:extLst>
                  <a:ext uri="{0D108BD9-81ED-4DB2-BD59-A6C34878D82A}">
                    <a16:rowId xmlns:a16="http://schemas.microsoft.com/office/drawing/2014/main" val="3632510256"/>
                  </a:ext>
                </a:extLst>
              </a:tr>
              <a:tr h="273214">
                <a:tc>
                  <a:txBody>
                    <a:bodyPr/>
                    <a:lstStyle/>
                    <a:p>
                      <a:pPr algn="l"/>
                      <a:r>
                        <a:rPr lang="fr-FR" sz="1800" b="1" dirty="0"/>
                        <a:t>Education physique et sportive : EPS </a:t>
                      </a:r>
                    </a:p>
                  </a:txBody>
                  <a:tcPr marL="68580" marR="68580" marT="34290" marB="34290"/>
                </a:tc>
                <a:tc>
                  <a:txBody>
                    <a:bodyPr/>
                    <a:lstStyle/>
                    <a:p>
                      <a:pPr algn="ctr"/>
                      <a:r>
                        <a:rPr lang="fr-FR" sz="1800" dirty="0"/>
                        <a:t>2h</a:t>
                      </a:r>
                    </a:p>
                  </a:txBody>
                  <a:tcPr marL="68580" marR="68580" marT="34290" marB="34290"/>
                </a:tc>
                <a:extLst>
                  <a:ext uri="{0D108BD9-81ED-4DB2-BD59-A6C34878D82A}">
                    <a16:rowId xmlns:a16="http://schemas.microsoft.com/office/drawing/2014/main" val="1971016158"/>
                  </a:ext>
                </a:extLst>
              </a:tr>
              <a:tr h="274158">
                <a:tc>
                  <a:txBody>
                    <a:bodyPr/>
                    <a:lstStyle/>
                    <a:p>
                      <a:pPr algn="l"/>
                      <a:r>
                        <a:rPr lang="fr-FR" sz="1800" b="1" dirty="0"/>
                        <a:t>Science numériques et technologie : SNT</a:t>
                      </a:r>
                    </a:p>
                  </a:txBody>
                  <a:tcPr marL="68580" marR="68580" marT="34290" marB="34290"/>
                </a:tc>
                <a:tc>
                  <a:txBody>
                    <a:bodyPr/>
                    <a:lstStyle/>
                    <a:p>
                      <a:pPr algn="ctr"/>
                      <a:r>
                        <a:rPr lang="fr-FR" sz="1800" dirty="0"/>
                        <a:t>1,5h</a:t>
                      </a:r>
                    </a:p>
                  </a:txBody>
                  <a:tcPr marL="68580" marR="68580" marT="34290" marB="34290"/>
                </a:tc>
                <a:extLst>
                  <a:ext uri="{0D108BD9-81ED-4DB2-BD59-A6C34878D82A}">
                    <a16:rowId xmlns:a16="http://schemas.microsoft.com/office/drawing/2014/main" val="3613003144"/>
                  </a:ext>
                </a:extLst>
              </a:tr>
              <a:tr h="274158">
                <a:tc>
                  <a:txBody>
                    <a:bodyPr/>
                    <a:lstStyle/>
                    <a:p>
                      <a:pPr algn="l"/>
                      <a:r>
                        <a:rPr lang="fr-FR" sz="1800" b="1" dirty="0"/>
                        <a:t>Enseignement moral et civique : EMC</a:t>
                      </a:r>
                    </a:p>
                  </a:txBody>
                  <a:tcPr marL="68580" marR="68580" marT="34290" marB="34290"/>
                </a:tc>
                <a:tc>
                  <a:txBody>
                    <a:bodyPr/>
                    <a:lstStyle/>
                    <a:p>
                      <a:pPr algn="ctr"/>
                      <a:r>
                        <a:rPr lang="fr-FR" sz="1800" dirty="0"/>
                        <a:t>0,5h</a:t>
                      </a:r>
                    </a:p>
                  </a:txBody>
                  <a:tcPr marL="68580" marR="68580" marT="34290" marB="34290"/>
                </a:tc>
                <a:extLst>
                  <a:ext uri="{0D108BD9-81ED-4DB2-BD59-A6C34878D82A}">
                    <a16:rowId xmlns:a16="http://schemas.microsoft.com/office/drawing/2014/main" val="3450768154"/>
                  </a:ext>
                </a:extLst>
              </a:tr>
              <a:tr h="274158">
                <a:tc>
                  <a:txBody>
                    <a:bodyPr/>
                    <a:lstStyle/>
                    <a:p>
                      <a:pPr algn="l"/>
                      <a:r>
                        <a:rPr lang="fr-FR" sz="1800" b="1" dirty="0"/>
                        <a:t>LVA Anglais</a:t>
                      </a:r>
                    </a:p>
                  </a:txBody>
                  <a:tcPr marL="68580" marR="68580" marT="34290" marB="34290"/>
                </a:tc>
                <a:tc>
                  <a:txBody>
                    <a:bodyPr/>
                    <a:lstStyle/>
                    <a:p>
                      <a:pPr algn="ctr"/>
                      <a:r>
                        <a:rPr lang="fr-FR" sz="1800" dirty="0"/>
                        <a:t>3h</a:t>
                      </a:r>
                    </a:p>
                  </a:txBody>
                  <a:tcPr marL="68580" marR="68580" marT="34290" marB="34290"/>
                </a:tc>
                <a:extLst>
                  <a:ext uri="{0D108BD9-81ED-4DB2-BD59-A6C34878D82A}">
                    <a16:rowId xmlns:a16="http://schemas.microsoft.com/office/drawing/2014/main" val="3933261050"/>
                  </a:ext>
                </a:extLst>
              </a:tr>
              <a:tr h="274158">
                <a:tc>
                  <a:txBody>
                    <a:bodyPr/>
                    <a:lstStyle/>
                    <a:p>
                      <a:pPr algn="l"/>
                      <a:r>
                        <a:rPr lang="fr-FR" sz="1800" b="1" dirty="0"/>
                        <a:t>LVB Allemand ou Espagnol ou Arabe</a:t>
                      </a:r>
                    </a:p>
                  </a:txBody>
                  <a:tcPr marL="68580" marR="68580" marT="34290" marB="34290"/>
                </a:tc>
                <a:tc>
                  <a:txBody>
                    <a:bodyPr/>
                    <a:lstStyle/>
                    <a:p>
                      <a:pPr algn="ctr"/>
                      <a:r>
                        <a:rPr lang="fr-FR" sz="1800" dirty="0"/>
                        <a:t>2,5h</a:t>
                      </a:r>
                    </a:p>
                  </a:txBody>
                  <a:tcPr marL="68580" marR="68580" marT="34290" marB="34290"/>
                </a:tc>
                <a:extLst>
                  <a:ext uri="{0D108BD9-81ED-4DB2-BD59-A6C34878D82A}">
                    <a16:rowId xmlns:a16="http://schemas.microsoft.com/office/drawing/2014/main" val="2404861811"/>
                  </a:ext>
                </a:extLst>
              </a:tr>
            </a:tbl>
          </a:graphicData>
        </a:graphic>
      </p:graphicFrame>
      <p:pic>
        <p:nvPicPr>
          <p:cNvPr id="10" name="Image 9">
            <a:extLst>
              <a:ext uri="{FF2B5EF4-FFF2-40B4-BE49-F238E27FC236}">
                <a16:creationId xmlns:a16="http://schemas.microsoft.com/office/drawing/2014/main" id="{77640A34-FB06-4D0A-AE9D-76929CD065FC}"/>
              </a:ext>
            </a:extLst>
          </p:cNvPr>
          <p:cNvPicPr>
            <a:picLocks noChangeAspect="1"/>
          </p:cNvPicPr>
          <p:nvPr/>
        </p:nvPicPr>
        <p:blipFill>
          <a:blip r:embed="rId3"/>
          <a:stretch>
            <a:fillRect/>
          </a:stretch>
        </p:blipFill>
        <p:spPr>
          <a:xfrm>
            <a:off x="9524" y="6359678"/>
            <a:ext cx="946295" cy="498321"/>
          </a:xfrm>
          <a:prstGeom prst="rect">
            <a:avLst/>
          </a:prstGeom>
        </p:spPr>
      </p:pic>
    </p:spTree>
    <p:extLst>
      <p:ext uri="{BB962C8B-B14F-4D97-AF65-F5344CB8AC3E}">
        <p14:creationId xmlns:p14="http://schemas.microsoft.com/office/powerpoint/2010/main" val="124679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C2AA2-68C7-4487-8478-68025793A9D8}"/>
              </a:ext>
            </a:extLst>
          </p:cNvPr>
          <p:cNvSpPr>
            <a:spLocks noGrp="1"/>
          </p:cNvSpPr>
          <p:nvPr>
            <p:ph type="title"/>
          </p:nvPr>
        </p:nvSpPr>
        <p:spPr>
          <a:xfrm>
            <a:off x="1083343" y="842714"/>
            <a:ext cx="6571060" cy="874144"/>
          </a:xfrm>
        </p:spPr>
        <p:txBody>
          <a:bodyPr/>
          <a:lstStyle/>
          <a:p>
            <a:pPr algn="ctr"/>
            <a:r>
              <a:rPr lang="fr-FR" b="1" dirty="0"/>
              <a:t>Les enseignements optionnels et les dispositifs au LIPPS en seconde</a:t>
            </a:r>
          </a:p>
        </p:txBody>
      </p:sp>
      <p:graphicFrame>
        <p:nvGraphicFramePr>
          <p:cNvPr id="4" name="Espace réservé du contenu 3">
            <a:extLst>
              <a:ext uri="{FF2B5EF4-FFF2-40B4-BE49-F238E27FC236}">
                <a16:creationId xmlns:a16="http://schemas.microsoft.com/office/drawing/2014/main" id="{79F672BD-8301-4B79-B262-CC8A88784098}"/>
              </a:ext>
            </a:extLst>
          </p:cNvPr>
          <p:cNvGraphicFramePr>
            <a:graphicFrameLocks noGrp="1"/>
          </p:cNvGraphicFramePr>
          <p:nvPr>
            <p:ph idx="1"/>
            <p:extLst>
              <p:ext uri="{D42A27DB-BD31-4B8C-83A1-F6EECF244321}">
                <p14:modId xmlns:p14="http://schemas.microsoft.com/office/powerpoint/2010/main" val="1779418169"/>
              </p:ext>
            </p:extLst>
          </p:nvPr>
        </p:nvGraphicFramePr>
        <p:xfrm>
          <a:off x="713064" y="1976686"/>
          <a:ext cx="7952764" cy="4411980"/>
        </p:xfrm>
        <a:graphic>
          <a:graphicData uri="http://schemas.openxmlformats.org/drawingml/2006/table">
            <a:tbl>
              <a:tblPr firstRow="1" bandRow="1">
                <a:tableStyleId>{9DCAF9ED-07DC-4A11-8D7F-57B35C25682E}</a:tableStyleId>
              </a:tblPr>
              <a:tblGrid>
                <a:gridCol w="7952764">
                  <a:extLst>
                    <a:ext uri="{9D8B030D-6E8A-4147-A177-3AD203B41FA5}">
                      <a16:colId xmlns:a16="http://schemas.microsoft.com/office/drawing/2014/main" val="1772404288"/>
                    </a:ext>
                  </a:extLst>
                </a:gridCol>
              </a:tblGrid>
              <a:tr h="278130">
                <a:tc>
                  <a:txBody>
                    <a:bodyPr/>
                    <a:lstStyle/>
                    <a:p>
                      <a:pPr algn="ctr"/>
                      <a:r>
                        <a:rPr lang="fr-FR" sz="2000" dirty="0"/>
                        <a:t>LIPPS, 2de</a:t>
                      </a:r>
                    </a:p>
                  </a:txBody>
                  <a:tcPr marL="68580" marR="68580" marT="34290" marB="34290"/>
                </a:tc>
                <a:extLst>
                  <a:ext uri="{0D108BD9-81ED-4DB2-BD59-A6C34878D82A}">
                    <a16:rowId xmlns:a16="http://schemas.microsoft.com/office/drawing/2014/main" val="4206839900"/>
                  </a:ext>
                </a:extLst>
              </a:tr>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u="none" strike="noStrike" kern="1200" cap="none" spc="0" normalizeH="0" baseline="0" noProof="0" dirty="0">
                          <a:ln>
                            <a:noFill/>
                          </a:ln>
                          <a:solidFill>
                            <a:prstClr val="black"/>
                          </a:solidFill>
                          <a:effectLst/>
                          <a:uLnTx/>
                          <a:uFillTx/>
                        </a:rPr>
                        <a:t>Section Euro Anglais </a:t>
                      </a:r>
                      <a:r>
                        <a:rPr kumimoji="0" lang="fr-FR" sz="2000" b="0" u="none" strike="noStrike" kern="1200" cap="none" spc="0" normalizeH="0" baseline="0" noProof="0" dirty="0">
                          <a:ln>
                            <a:noFill/>
                          </a:ln>
                          <a:solidFill>
                            <a:prstClr val="black"/>
                          </a:solidFill>
                          <a:effectLst/>
                          <a:uLnTx/>
                          <a:uFillTx/>
                        </a:rPr>
                        <a:t>DNL Mathématiques, +2h par semaine</a:t>
                      </a: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marL="68580" marR="68580" marT="34290" marB="34290"/>
                </a:tc>
                <a:extLst>
                  <a:ext uri="{0D108BD9-81ED-4DB2-BD59-A6C34878D82A}">
                    <a16:rowId xmlns:a16="http://schemas.microsoft.com/office/drawing/2014/main" val="3950506827"/>
                  </a:ext>
                </a:extLst>
              </a:tr>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u="none" strike="noStrike" kern="1200" cap="none" spc="0" normalizeH="0" baseline="0" noProof="0" dirty="0">
                          <a:ln>
                            <a:noFill/>
                          </a:ln>
                          <a:solidFill>
                            <a:prstClr val="black"/>
                          </a:solidFill>
                          <a:effectLst/>
                          <a:uLnTx/>
                          <a:uFillTx/>
                        </a:rPr>
                        <a:t>Section Euro Allemand </a:t>
                      </a:r>
                      <a:r>
                        <a:rPr kumimoji="0" lang="fr-FR" sz="2000" b="0" u="none" strike="noStrike" kern="1200" cap="none" spc="0" normalizeH="0" baseline="0" noProof="0" dirty="0">
                          <a:ln>
                            <a:noFill/>
                          </a:ln>
                          <a:solidFill>
                            <a:prstClr val="black"/>
                          </a:solidFill>
                          <a:effectLst/>
                          <a:uLnTx/>
                          <a:uFillTx/>
                        </a:rPr>
                        <a:t>DNL Physique Chimie, +2h par semaine</a:t>
                      </a: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marL="68580" marR="68580" marT="34290" marB="34290"/>
                </a:tc>
                <a:extLst>
                  <a:ext uri="{0D108BD9-81ED-4DB2-BD59-A6C34878D82A}">
                    <a16:rowId xmlns:a16="http://schemas.microsoft.com/office/drawing/2014/main" val="3501897059"/>
                  </a:ext>
                </a:extLst>
              </a:tr>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u="none" strike="noStrike" kern="1200" cap="none" spc="0" normalizeH="0" baseline="0" noProof="0" dirty="0">
                          <a:ln>
                            <a:noFill/>
                          </a:ln>
                          <a:solidFill>
                            <a:prstClr val="black"/>
                          </a:solidFill>
                          <a:effectLst/>
                          <a:uLnTx/>
                          <a:uFillTx/>
                        </a:rPr>
                        <a:t>Section Euro Espagnol </a:t>
                      </a:r>
                      <a:r>
                        <a:rPr kumimoji="0" lang="fr-FR" sz="2000" b="0" u="none" strike="noStrike" kern="1200" cap="none" spc="0" normalizeH="0" baseline="0" noProof="0" dirty="0">
                          <a:ln>
                            <a:noFill/>
                          </a:ln>
                          <a:solidFill>
                            <a:prstClr val="black"/>
                          </a:solidFill>
                          <a:effectLst/>
                          <a:uLnTx/>
                          <a:uFillTx/>
                        </a:rPr>
                        <a:t>DNL Histoire Géographie, +2h par semaine</a:t>
                      </a: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marL="68580" marR="68580" marT="34290" marB="34290"/>
                </a:tc>
                <a:extLst>
                  <a:ext uri="{0D108BD9-81ED-4DB2-BD59-A6C34878D82A}">
                    <a16:rowId xmlns:a16="http://schemas.microsoft.com/office/drawing/2014/main" val="3925943212"/>
                  </a:ext>
                </a:extLst>
              </a:tr>
              <a:tr h="278130">
                <a:tc>
                  <a:txBody>
                    <a:bodyPr/>
                    <a:lstStyle/>
                    <a:p>
                      <a:r>
                        <a:rPr lang="fr-FR" sz="2000" b="1" dirty="0"/>
                        <a:t>BACHIBAC</a:t>
                      </a:r>
                      <a:r>
                        <a:rPr lang="fr-FR" sz="2000" dirty="0"/>
                        <a:t>, recrutement spécifique</a:t>
                      </a:r>
                    </a:p>
                  </a:txBody>
                  <a:tcPr marL="68580" marR="68580" marT="34290" marB="34290"/>
                </a:tc>
                <a:extLst>
                  <a:ext uri="{0D108BD9-81ED-4DB2-BD59-A6C34878D82A}">
                    <a16:rowId xmlns:a16="http://schemas.microsoft.com/office/drawing/2014/main" val="1875324100"/>
                  </a:ext>
                </a:extLst>
              </a:tr>
              <a:tr h="278130">
                <a:tc>
                  <a:txBody>
                    <a:bodyPr/>
                    <a:lstStyle/>
                    <a:p>
                      <a:r>
                        <a:rPr lang="fr-FR" sz="2000" b="1" dirty="0"/>
                        <a:t>Section Internationale Britannique</a:t>
                      </a:r>
                      <a:r>
                        <a:rPr lang="fr-FR" sz="2000" dirty="0"/>
                        <a:t>, recrutement spécifique</a:t>
                      </a:r>
                    </a:p>
                  </a:txBody>
                  <a:tcPr marL="68580" marR="68580" marT="34290" marB="34290"/>
                </a:tc>
                <a:extLst>
                  <a:ext uri="{0D108BD9-81ED-4DB2-BD59-A6C34878D82A}">
                    <a16:rowId xmlns:a16="http://schemas.microsoft.com/office/drawing/2014/main" val="3753565142"/>
                  </a:ext>
                </a:extLst>
              </a:tr>
              <a:tr h="278130">
                <a:tc>
                  <a:txBody>
                    <a:bodyPr/>
                    <a:lstStyle/>
                    <a:p>
                      <a:r>
                        <a:rPr lang="fr-FR" sz="2000" b="1" dirty="0"/>
                        <a:t>LVC Arabe</a:t>
                      </a:r>
                      <a:r>
                        <a:rPr lang="fr-FR" sz="2000" b="0" dirty="0"/>
                        <a:t>, +3h par semaine</a:t>
                      </a:r>
                    </a:p>
                  </a:txBody>
                  <a:tcPr marL="68580" marR="68580" marT="34290" marB="34290"/>
                </a:tc>
                <a:extLst>
                  <a:ext uri="{0D108BD9-81ED-4DB2-BD59-A6C34878D82A}">
                    <a16:rowId xmlns:a16="http://schemas.microsoft.com/office/drawing/2014/main" val="2824785412"/>
                  </a:ext>
                </a:extLst>
              </a:tr>
              <a:tr h="278130">
                <a:tc>
                  <a:txBody>
                    <a:bodyPr/>
                    <a:lstStyle/>
                    <a:p>
                      <a:r>
                        <a:rPr lang="fr-FR" sz="2000" b="1" dirty="0"/>
                        <a:t>Brevet d’Initiation à l’Aéronautique BIA</a:t>
                      </a:r>
                      <a:r>
                        <a:rPr lang="fr-FR" sz="2000" dirty="0"/>
                        <a:t>, +2h par semaine (partenariat avec l’aérodrome de Toussus le Noble)</a:t>
                      </a:r>
                    </a:p>
                  </a:txBody>
                  <a:tcPr marL="68580" marR="68580" marT="34290" marB="34290"/>
                </a:tc>
                <a:extLst>
                  <a:ext uri="{0D108BD9-81ED-4DB2-BD59-A6C34878D82A}">
                    <a16:rowId xmlns:a16="http://schemas.microsoft.com/office/drawing/2014/main" val="1458433380"/>
                  </a:ext>
                </a:extLst>
              </a:tr>
              <a:tr h="278130">
                <a:tc>
                  <a:txBody>
                    <a:bodyPr/>
                    <a:lstStyle/>
                    <a:p>
                      <a:r>
                        <a:rPr lang="fr-FR" sz="2000" b="1" dirty="0"/>
                        <a:t>Latin</a:t>
                      </a:r>
                      <a:r>
                        <a:rPr lang="fr-FR" sz="2000" b="0" dirty="0"/>
                        <a:t>, +3h par semaine</a:t>
                      </a:r>
                      <a:endParaRPr lang="fr-FR" sz="2000" b="1" dirty="0"/>
                    </a:p>
                  </a:txBody>
                  <a:tcPr marL="68580" marR="68580" marT="34290" marB="34290"/>
                </a:tc>
                <a:extLst>
                  <a:ext uri="{0D108BD9-81ED-4DB2-BD59-A6C34878D82A}">
                    <a16:rowId xmlns:a16="http://schemas.microsoft.com/office/drawing/2014/main" val="886845506"/>
                  </a:ext>
                </a:extLst>
              </a:tr>
              <a:tr h="278130">
                <a:tc>
                  <a:txBody>
                    <a:bodyPr/>
                    <a:lstStyle/>
                    <a:p>
                      <a:r>
                        <a:rPr lang="fr-FR" sz="2000" b="1" dirty="0"/>
                        <a:t>Dédoublement en langue </a:t>
                      </a:r>
                      <a:r>
                        <a:rPr lang="fr-FR" sz="2000" dirty="0"/>
                        <a:t>lorsque le groupe est supérieur à 24 élèves</a:t>
                      </a:r>
                    </a:p>
                  </a:txBody>
                  <a:tcPr marL="68580" marR="68580" marT="34290" marB="34290"/>
                </a:tc>
                <a:extLst>
                  <a:ext uri="{0D108BD9-81ED-4DB2-BD59-A6C34878D82A}">
                    <a16:rowId xmlns:a16="http://schemas.microsoft.com/office/drawing/2014/main" val="2185264936"/>
                  </a:ext>
                </a:extLst>
              </a:tr>
              <a:tr h="278130">
                <a:tc>
                  <a:txBody>
                    <a:bodyPr/>
                    <a:lstStyle/>
                    <a:p>
                      <a:r>
                        <a:rPr lang="fr-FR" sz="2000" b="1" dirty="0"/>
                        <a:t>Section sportive triathlon</a:t>
                      </a:r>
                    </a:p>
                  </a:txBody>
                  <a:tcPr marL="68580" marR="68580" marT="34290" marB="34290"/>
                </a:tc>
                <a:extLst>
                  <a:ext uri="{0D108BD9-81ED-4DB2-BD59-A6C34878D82A}">
                    <a16:rowId xmlns:a16="http://schemas.microsoft.com/office/drawing/2014/main" val="4188776479"/>
                  </a:ext>
                </a:extLst>
              </a:tr>
            </a:tbl>
          </a:graphicData>
        </a:graphic>
      </p:graphicFrame>
      <p:pic>
        <p:nvPicPr>
          <p:cNvPr id="9" name="Image 8">
            <a:extLst>
              <a:ext uri="{FF2B5EF4-FFF2-40B4-BE49-F238E27FC236}">
                <a16:creationId xmlns:a16="http://schemas.microsoft.com/office/drawing/2014/main" id="{3D0137C7-F7ED-4EA3-394F-B70864EB32BC}"/>
              </a:ext>
            </a:extLst>
          </p:cNvPr>
          <p:cNvPicPr>
            <a:picLocks noChangeAspect="1"/>
          </p:cNvPicPr>
          <p:nvPr/>
        </p:nvPicPr>
        <p:blipFill>
          <a:blip r:embed="rId2"/>
          <a:stretch>
            <a:fillRect/>
          </a:stretch>
        </p:blipFill>
        <p:spPr>
          <a:xfrm>
            <a:off x="161938" y="2374084"/>
            <a:ext cx="517570" cy="362299"/>
          </a:xfrm>
          <a:prstGeom prst="rect">
            <a:avLst/>
          </a:prstGeom>
        </p:spPr>
      </p:pic>
      <p:pic>
        <p:nvPicPr>
          <p:cNvPr id="10" name="Image 9">
            <a:extLst>
              <a:ext uri="{FF2B5EF4-FFF2-40B4-BE49-F238E27FC236}">
                <a16:creationId xmlns:a16="http://schemas.microsoft.com/office/drawing/2014/main" id="{B4DCC069-C8F5-38E0-F9DF-DF26FB185B90}"/>
              </a:ext>
            </a:extLst>
          </p:cNvPr>
          <p:cNvPicPr>
            <a:picLocks noChangeAspect="1"/>
          </p:cNvPicPr>
          <p:nvPr/>
        </p:nvPicPr>
        <p:blipFill>
          <a:blip r:embed="rId2"/>
          <a:stretch>
            <a:fillRect/>
          </a:stretch>
        </p:blipFill>
        <p:spPr>
          <a:xfrm>
            <a:off x="154947" y="3860335"/>
            <a:ext cx="517570" cy="362299"/>
          </a:xfrm>
          <a:prstGeom prst="rect">
            <a:avLst/>
          </a:prstGeom>
        </p:spPr>
      </p:pic>
      <p:pic>
        <p:nvPicPr>
          <p:cNvPr id="13" name="Image 12">
            <a:extLst>
              <a:ext uri="{FF2B5EF4-FFF2-40B4-BE49-F238E27FC236}">
                <a16:creationId xmlns:a16="http://schemas.microsoft.com/office/drawing/2014/main" id="{FB2F4C17-18F5-4685-9971-D7E448930250}"/>
              </a:ext>
            </a:extLst>
          </p:cNvPr>
          <p:cNvPicPr>
            <a:picLocks noChangeAspect="1"/>
          </p:cNvPicPr>
          <p:nvPr/>
        </p:nvPicPr>
        <p:blipFill>
          <a:blip r:embed="rId3"/>
          <a:stretch>
            <a:fillRect/>
          </a:stretch>
        </p:blipFill>
        <p:spPr>
          <a:xfrm>
            <a:off x="9524" y="6359678"/>
            <a:ext cx="946295" cy="498321"/>
          </a:xfrm>
          <a:prstGeom prst="rect">
            <a:avLst/>
          </a:prstGeom>
        </p:spPr>
      </p:pic>
      <p:pic>
        <p:nvPicPr>
          <p:cNvPr id="12" name="Image 11">
            <a:extLst>
              <a:ext uri="{FF2B5EF4-FFF2-40B4-BE49-F238E27FC236}">
                <a16:creationId xmlns:a16="http://schemas.microsoft.com/office/drawing/2014/main" id="{9BED2D70-E0E5-76A2-56BA-3D5BB7685425}"/>
              </a:ext>
            </a:extLst>
          </p:cNvPr>
          <p:cNvPicPr>
            <a:picLocks noChangeAspect="1"/>
          </p:cNvPicPr>
          <p:nvPr/>
        </p:nvPicPr>
        <p:blipFill>
          <a:blip r:embed="rId4"/>
          <a:srcRect l="13976" t="14138" r="9963" b="11846"/>
          <a:stretch/>
        </p:blipFill>
        <p:spPr>
          <a:xfrm>
            <a:off x="210094" y="2744772"/>
            <a:ext cx="438035" cy="426256"/>
          </a:xfrm>
          <a:prstGeom prst="rect">
            <a:avLst/>
          </a:prstGeom>
        </p:spPr>
      </p:pic>
      <p:pic>
        <p:nvPicPr>
          <p:cNvPr id="14" name="Image 13">
            <a:extLst>
              <a:ext uri="{FF2B5EF4-FFF2-40B4-BE49-F238E27FC236}">
                <a16:creationId xmlns:a16="http://schemas.microsoft.com/office/drawing/2014/main" id="{678D7B94-120B-04D6-4B48-CE894C797C1D}"/>
              </a:ext>
            </a:extLst>
          </p:cNvPr>
          <p:cNvPicPr>
            <a:picLocks noChangeAspect="1"/>
          </p:cNvPicPr>
          <p:nvPr/>
        </p:nvPicPr>
        <p:blipFill>
          <a:blip r:embed="rId5"/>
          <a:srcRect l="15260" t="23802" r="15423" b="24159"/>
          <a:stretch/>
        </p:blipFill>
        <p:spPr>
          <a:xfrm>
            <a:off x="210094" y="3262679"/>
            <a:ext cx="395610" cy="396000"/>
          </a:xfrm>
          <a:prstGeom prst="rect">
            <a:avLst/>
          </a:prstGeom>
        </p:spPr>
      </p:pic>
    </p:spTree>
    <p:extLst>
      <p:ext uri="{BB962C8B-B14F-4D97-AF65-F5344CB8AC3E}">
        <p14:creationId xmlns:p14="http://schemas.microsoft.com/office/powerpoint/2010/main" val="79916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C2AA2-68C7-4487-8478-68025793A9D8}"/>
              </a:ext>
            </a:extLst>
          </p:cNvPr>
          <p:cNvSpPr>
            <a:spLocks noGrp="1"/>
          </p:cNvSpPr>
          <p:nvPr>
            <p:ph type="title"/>
          </p:nvPr>
        </p:nvSpPr>
        <p:spPr>
          <a:xfrm>
            <a:off x="1083343" y="599433"/>
            <a:ext cx="6571060" cy="874144"/>
          </a:xfrm>
        </p:spPr>
        <p:txBody>
          <a:bodyPr/>
          <a:lstStyle/>
          <a:p>
            <a:pPr algn="ctr"/>
            <a:r>
              <a:rPr lang="fr-FR" b="1" dirty="0"/>
              <a:t>AS : Association Sportive du LIPPS</a:t>
            </a:r>
          </a:p>
        </p:txBody>
      </p:sp>
      <p:graphicFrame>
        <p:nvGraphicFramePr>
          <p:cNvPr id="11" name="Tableau 10">
            <a:extLst>
              <a:ext uri="{FF2B5EF4-FFF2-40B4-BE49-F238E27FC236}">
                <a16:creationId xmlns:a16="http://schemas.microsoft.com/office/drawing/2014/main" id="{6941ED57-9340-F0BE-ECDE-65CA78895289}"/>
              </a:ext>
            </a:extLst>
          </p:cNvPr>
          <p:cNvGraphicFramePr>
            <a:graphicFrameLocks noGrp="1"/>
          </p:cNvGraphicFramePr>
          <p:nvPr>
            <p:extLst>
              <p:ext uri="{D42A27DB-BD31-4B8C-83A1-F6EECF244321}">
                <p14:modId xmlns:p14="http://schemas.microsoft.com/office/powerpoint/2010/main" val="3789656294"/>
              </p:ext>
            </p:extLst>
          </p:nvPr>
        </p:nvGraphicFramePr>
        <p:xfrm>
          <a:off x="529100" y="1553410"/>
          <a:ext cx="8085800" cy="4609173"/>
        </p:xfrm>
        <a:graphic>
          <a:graphicData uri="http://schemas.openxmlformats.org/drawingml/2006/table">
            <a:tbl>
              <a:tblPr firstRow="1" firstCol="1" bandRow="1">
                <a:tableStyleId>{5C22544A-7EE6-4342-B048-85BDC9FD1C3A}</a:tableStyleId>
              </a:tblPr>
              <a:tblGrid>
                <a:gridCol w="955751">
                  <a:extLst>
                    <a:ext uri="{9D8B030D-6E8A-4147-A177-3AD203B41FA5}">
                      <a16:colId xmlns:a16="http://schemas.microsoft.com/office/drawing/2014/main" val="3776980384"/>
                    </a:ext>
                  </a:extLst>
                </a:gridCol>
                <a:gridCol w="2270243">
                  <a:extLst>
                    <a:ext uri="{9D8B030D-6E8A-4147-A177-3AD203B41FA5}">
                      <a16:colId xmlns:a16="http://schemas.microsoft.com/office/drawing/2014/main" val="1208132940"/>
                    </a:ext>
                  </a:extLst>
                </a:gridCol>
                <a:gridCol w="2837760">
                  <a:extLst>
                    <a:ext uri="{9D8B030D-6E8A-4147-A177-3AD203B41FA5}">
                      <a16:colId xmlns:a16="http://schemas.microsoft.com/office/drawing/2014/main" val="2679627860"/>
                    </a:ext>
                  </a:extLst>
                </a:gridCol>
                <a:gridCol w="2022046">
                  <a:extLst>
                    <a:ext uri="{9D8B030D-6E8A-4147-A177-3AD203B41FA5}">
                      <a16:colId xmlns:a16="http://schemas.microsoft.com/office/drawing/2014/main" val="1682063082"/>
                    </a:ext>
                  </a:extLst>
                </a:gridCol>
              </a:tblGrid>
              <a:tr h="243578">
                <a:tc gridSpan="2">
                  <a:txBody>
                    <a:bodyPr/>
                    <a:lstStyle/>
                    <a:p>
                      <a:pPr algn="ctr">
                        <a:lnSpc>
                          <a:spcPct val="115000"/>
                        </a:lnSpc>
                        <a:spcAft>
                          <a:spcPts val="600"/>
                        </a:spcAft>
                      </a:pPr>
                      <a:r>
                        <a:rPr lang="fr-FR" sz="1800">
                          <a:effectLst/>
                        </a:rPr>
                        <a:t>Activités proposées</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hMerge="1">
                  <a:txBody>
                    <a:bodyPr/>
                    <a:lstStyle/>
                    <a:p>
                      <a:endParaRPr lang="fr-FR"/>
                    </a:p>
                  </a:txBody>
                  <a:tcPr/>
                </a:tc>
                <a:tc>
                  <a:txBody>
                    <a:bodyPr/>
                    <a:lstStyle/>
                    <a:p>
                      <a:pPr algn="ctr">
                        <a:lnSpc>
                          <a:spcPct val="115000"/>
                        </a:lnSpc>
                        <a:spcAft>
                          <a:spcPts val="600"/>
                        </a:spcAft>
                      </a:pPr>
                      <a:r>
                        <a:rPr lang="fr-FR" sz="1800">
                          <a:effectLst/>
                        </a:rPr>
                        <a:t>Jours et horaires</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a:effectLst/>
                        </a:rPr>
                        <a:t>Lieu</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extLst>
                  <a:ext uri="{0D108BD9-81ED-4DB2-BD59-A6C34878D82A}">
                    <a16:rowId xmlns:a16="http://schemas.microsoft.com/office/drawing/2014/main" val="3858077884"/>
                  </a:ext>
                </a:extLst>
              </a:tr>
              <a:tr h="814669">
                <a:tc rowSpan="4">
                  <a:txBody>
                    <a:bodyPr/>
                    <a:lstStyle/>
                    <a:p>
                      <a:pPr algn="ctr">
                        <a:lnSpc>
                          <a:spcPct val="115000"/>
                        </a:lnSpc>
                        <a:spcAft>
                          <a:spcPts val="600"/>
                        </a:spcAft>
                      </a:pPr>
                      <a:r>
                        <a:rPr lang="fr-FR" sz="1800">
                          <a:effectLst/>
                        </a:rPr>
                        <a:t>LIPPS</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b="1" dirty="0">
                          <a:effectLst/>
                        </a:rPr>
                        <a:t>MUSCULATION</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l">
                        <a:lnSpc>
                          <a:spcPct val="115000"/>
                        </a:lnSpc>
                        <a:spcAft>
                          <a:spcPts val="600"/>
                        </a:spcAft>
                      </a:pPr>
                      <a:r>
                        <a:rPr lang="en-US" sz="1800" dirty="0" err="1">
                          <a:effectLst/>
                        </a:rPr>
                        <a:t>Lundi</a:t>
                      </a:r>
                      <a:r>
                        <a:rPr lang="en-US" sz="1800" dirty="0">
                          <a:effectLst/>
                        </a:rPr>
                        <a:t> : 17h00 – 18h00</a:t>
                      </a:r>
                      <a:endParaRPr lang="fr-FR" sz="1800" dirty="0">
                        <a:effectLst/>
                      </a:endParaRPr>
                    </a:p>
                    <a:p>
                      <a:pPr algn="l">
                        <a:lnSpc>
                          <a:spcPct val="115000"/>
                        </a:lnSpc>
                        <a:spcAft>
                          <a:spcPts val="600"/>
                        </a:spcAft>
                      </a:pPr>
                      <a:r>
                        <a:rPr lang="en-US" sz="1800" dirty="0">
                          <a:effectLst/>
                        </a:rPr>
                        <a:t>Mardi : 17h00 – 18h30</a:t>
                      </a:r>
                      <a:endParaRPr lang="fr-FR" sz="1800" dirty="0">
                        <a:effectLst/>
                      </a:endParaRPr>
                    </a:p>
                    <a:p>
                      <a:pPr algn="l">
                        <a:lnSpc>
                          <a:spcPct val="115000"/>
                        </a:lnSpc>
                        <a:spcAft>
                          <a:spcPts val="600"/>
                        </a:spcAft>
                      </a:pPr>
                      <a:r>
                        <a:rPr lang="fr-FR" sz="1800" dirty="0">
                          <a:effectLst/>
                        </a:rPr>
                        <a:t>Jeudi : 17h00 – 18h30</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dirty="0">
                          <a:effectLst/>
                        </a:rPr>
                        <a:t>Salle de musculation du lycée (1</a:t>
                      </a:r>
                      <a:r>
                        <a:rPr lang="fr-FR" sz="1800" baseline="30000" dirty="0">
                          <a:effectLst/>
                        </a:rPr>
                        <a:t>er</a:t>
                      </a:r>
                      <a:r>
                        <a:rPr lang="fr-FR" sz="1800" dirty="0">
                          <a:effectLst/>
                        </a:rPr>
                        <a:t> étage)</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extLst>
                  <a:ext uri="{0D108BD9-81ED-4DB2-BD59-A6C34878D82A}">
                    <a16:rowId xmlns:a16="http://schemas.microsoft.com/office/drawing/2014/main" val="2479099434"/>
                  </a:ext>
                </a:extLst>
              </a:tr>
              <a:tr h="422121">
                <a:tc vMerge="1">
                  <a:txBody>
                    <a:bodyPr/>
                    <a:lstStyle/>
                    <a:p>
                      <a:endParaRPr lang="fr-FR"/>
                    </a:p>
                  </a:txBody>
                  <a:tcPr/>
                </a:tc>
                <a:tc>
                  <a:txBody>
                    <a:bodyPr/>
                    <a:lstStyle/>
                    <a:p>
                      <a:pPr algn="ctr">
                        <a:lnSpc>
                          <a:spcPct val="115000"/>
                        </a:lnSpc>
                        <a:spcAft>
                          <a:spcPts val="600"/>
                        </a:spcAft>
                      </a:pPr>
                      <a:r>
                        <a:rPr lang="fr-FR" sz="1800" b="1" dirty="0">
                          <a:effectLst/>
                        </a:rPr>
                        <a:t>BADMINTON</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l">
                        <a:lnSpc>
                          <a:spcPct val="115000"/>
                        </a:lnSpc>
                        <a:spcAft>
                          <a:spcPts val="600"/>
                        </a:spcAft>
                      </a:pPr>
                      <a:r>
                        <a:rPr lang="fr-FR" sz="1800">
                          <a:effectLst/>
                        </a:rPr>
                        <a:t>Mercredi : 13h30 – 15h00</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a:effectLst/>
                        </a:rPr>
                        <a:t>Gymnase René Isnard (Palaiseau)</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extLst>
                  <a:ext uri="{0D108BD9-81ED-4DB2-BD59-A6C34878D82A}">
                    <a16:rowId xmlns:a16="http://schemas.microsoft.com/office/drawing/2014/main" val="321179488"/>
                  </a:ext>
                </a:extLst>
              </a:tr>
              <a:tr h="807797">
                <a:tc vMerge="1">
                  <a:txBody>
                    <a:bodyPr/>
                    <a:lstStyle/>
                    <a:p>
                      <a:endParaRPr lang="fr-FR"/>
                    </a:p>
                  </a:txBody>
                  <a:tcPr/>
                </a:tc>
                <a:tc>
                  <a:txBody>
                    <a:bodyPr/>
                    <a:lstStyle/>
                    <a:p>
                      <a:pPr algn="ctr">
                        <a:lnSpc>
                          <a:spcPct val="115000"/>
                        </a:lnSpc>
                        <a:spcAft>
                          <a:spcPts val="600"/>
                        </a:spcAft>
                      </a:pPr>
                      <a:r>
                        <a:rPr lang="fr-FR" sz="1800" b="1" dirty="0">
                          <a:effectLst/>
                        </a:rPr>
                        <a:t>ACTIVITÉS DE PLEIN AIR (VTT, escalade, laser run…)</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l">
                        <a:lnSpc>
                          <a:spcPct val="115000"/>
                        </a:lnSpc>
                        <a:spcAft>
                          <a:spcPts val="600"/>
                        </a:spcAft>
                      </a:pPr>
                      <a:r>
                        <a:rPr lang="fr-FR" sz="1800" dirty="0">
                          <a:effectLst/>
                        </a:rPr>
                        <a:t>Mercredi : 13h30 – 15h30</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a:effectLst/>
                        </a:rPr>
                        <a:t>Forêt, mur d’escalade …</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extLst>
                  <a:ext uri="{0D108BD9-81ED-4DB2-BD59-A6C34878D82A}">
                    <a16:rowId xmlns:a16="http://schemas.microsoft.com/office/drawing/2014/main" val="2813764135"/>
                  </a:ext>
                </a:extLst>
              </a:tr>
              <a:tr h="478567">
                <a:tc vMerge="1">
                  <a:txBody>
                    <a:bodyPr/>
                    <a:lstStyle/>
                    <a:p>
                      <a:endParaRPr lang="fr-FR"/>
                    </a:p>
                  </a:txBody>
                  <a:tcPr/>
                </a:tc>
                <a:tc>
                  <a:txBody>
                    <a:bodyPr/>
                    <a:lstStyle/>
                    <a:p>
                      <a:pPr algn="ctr">
                        <a:lnSpc>
                          <a:spcPct val="115000"/>
                        </a:lnSpc>
                        <a:spcAft>
                          <a:spcPts val="600"/>
                        </a:spcAft>
                      </a:pPr>
                      <a:r>
                        <a:rPr lang="fr-FR" sz="1800" b="1" dirty="0">
                          <a:effectLst/>
                        </a:rPr>
                        <a:t>VOLLEYBALL</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l">
                        <a:lnSpc>
                          <a:spcPct val="115000"/>
                        </a:lnSpc>
                        <a:spcAft>
                          <a:spcPts val="600"/>
                        </a:spcAft>
                      </a:pPr>
                      <a:r>
                        <a:rPr lang="fr-FR" sz="1800" dirty="0">
                          <a:effectLst/>
                        </a:rPr>
                        <a:t>Mercredi : 13h30 – 15h00</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a:effectLst/>
                        </a:rPr>
                        <a:t>Gymnase Castaing (avec Camille Claudel)</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extLst>
                  <a:ext uri="{0D108BD9-81ED-4DB2-BD59-A6C34878D82A}">
                    <a16:rowId xmlns:a16="http://schemas.microsoft.com/office/drawing/2014/main" val="1096757496"/>
                  </a:ext>
                </a:extLst>
              </a:tr>
              <a:tr h="386535">
                <a:tc rowSpan="2">
                  <a:txBody>
                    <a:bodyPr/>
                    <a:lstStyle/>
                    <a:p>
                      <a:pPr algn="ctr">
                        <a:lnSpc>
                          <a:spcPct val="115000"/>
                        </a:lnSpc>
                        <a:spcAft>
                          <a:spcPts val="600"/>
                        </a:spcAft>
                      </a:pPr>
                      <a:r>
                        <a:rPr lang="fr-FR" sz="1800">
                          <a:effectLst/>
                        </a:rPr>
                        <a:t>Camille Claudel</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b="1" dirty="0">
                          <a:effectLst/>
                        </a:rPr>
                        <a:t>NATATION</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l">
                        <a:lnSpc>
                          <a:spcPct val="115000"/>
                        </a:lnSpc>
                        <a:spcAft>
                          <a:spcPts val="600"/>
                        </a:spcAft>
                      </a:pPr>
                      <a:r>
                        <a:rPr lang="fr-FR" sz="1800" dirty="0">
                          <a:effectLst/>
                        </a:rPr>
                        <a:t>Mercredi : 13h30 – 15h00</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a:effectLst/>
                        </a:rPr>
                        <a:t>Piscine La Vague</a:t>
                      </a:r>
                      <a:endParaRPr lang="fr-FR" sz="180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extLst>
                  <a:ext uri="{0D108BD9-81ED-4DB2-BD59-A6C34878D82A}">
                    <a16:rowId xmlns:a16="http://schemas.microsoft.com/office/drawing/2014/main" val="3542475342"/>
                  </a:ext>
                </a:extLst>
              </a:tr>
              <a:tr h="377332">
                <a:tc vMerge="1">
                  <a:txBody>
                    <a:bodyPr/>
                    <a:lstStyle/>
                    <a:p>
                      <a:endParaRPr lang="fr-FR"/>
                    </a:p>
                  </a:txBody>
                  <a:tcPr/>
                </a:tc>
                <a:tc>
                  <a:txBody>
                    <a:bodyPr/>
                    <a:lstStyle/>
                    <a:p>
                      <a:pPr algn="ctr">
                        <a:lnSpc>
                          <a:spcPct val="115000"/>
                        </a:lnSpc>
                        <a:spcAft>
                          <a:spcPts val="600"/>
                        </a:spcAft>
                      </a:pPr>
                      <a:r>
                        <a:rPr lang="fr-FR" sz="1800" b="1" dirty="0">
                          <a:effectLst/>
                        </a:rPr>
                        <a:t>MUSCULATION</a:t>
                      </a:r>
                      <a:endParaRPr lang="fr-FR" sz="1800" b="1"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l">
                        <a:lnSpc>
                          <a:spcPct val="115000"/>
                        </a:lnSpc>
                        <a:spcAft>
                          <a:spcPts val="600"/>
                        </a:spcAft>
                      </a:pPr>
                      <a:r>
                        <a:rPr lang="fr-FR" sz="1800" dirty="0">
                          <a:effectLst/>
                        </a:rPr>
                        <a:t>Mercredi :  13h45-16h</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tc>
                  <a:txBody>
                    <a:bodyPr/>
                    <a:lstStyle/>
                    <a:p>
                      <a:pPr algn="ctr">
                        <a:lnSpc>
                          <a:spcPct val="115000"/>
                        </a:lnSpc>
                        <a:spcAft>
                          <a:spcPts val="600"/>
                        </a:spcAft>
                      </a:pPr>
                      <a:r>
                        <a:rPr lang="fr-FR" sz="1800" dirty="0">
                          <a:effectLst/>
                        </a:rPr>
                        <a:t>Dojo David Douillet</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txBody>
                  <a:tcPr marL="66263" marR="66263" marT="0" marB="0" anchor="ctr"/>
                </a:tc>
                <a:extLst>
                  <a:ext uri="{0D108BD9-81ED-4DB2-BD59-A6C34878D82A}">
                    <a16:rowId xmlns:a16="http://schemas.microsoft.com/office/drawing/2014/main" val="575617415"/>
                  </a:ext>
                </a:extLst>
              </a:tr>
            </a:tbl>
          </a:graphicData>
        </a:graphic>
      </p:graphicFrame>
      <p:pic>
        <p:nvPicPr>
          <p:cNvPr id="9" name="Image 8">
            <a:extLst>
              <a:ext uri="{FF2B5EF4-FFF2-40B4-BE49-F238E27FC236}">
                <a16:creationId xmlns:a16="http://schemas.microsoft.com/office/drawing/2014/main" id="{B975F898-01E2-4C3F-B451-262AA6CC3C52}"/>
              </a:ext>
            </a:extLst>
          </p:cNvPr>
          <p:cNvPicPr>
            <a:picLocks noChangeAspect="1"/>
          </p:cNvPicPr>
          <p:nvPr/>
        </p:nvPicPr>
        <p:blipFill>
          <a:blip r:embed="rId2"/>
          <a:stretch>
            <a:fillRect/>
          </a:stretch>
        </p:blipFill>
        <p:spPr>
          <a:xfrm>
            <a:off x="9524" y="6359678"/>
            <a:ext cx="946295" cy="498321"/>
          </a:xfrm>
          <a:prstGeom prst="rect">
            <a:avLst/>
          </a:prstGeom>
        </p:spPr>
      </p:pic>
    </p:spTree>
    <p:extLst>
      <p:ext uri="{BB962C8B-B14F-4D97-AF65-F5344CB8AC3E}">
        <p14:creationId xmlns:p14="http://schemas.microsoft.com/office/powerpoint/2010/main" val="367253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9AABA-21B4-414F-AB45-F5976A2D2024}"/>
              </a:ext>
            </a:extLst>
          </p:cNvPr>
          <p:cNvSpPr>
            <a:spLocks noGrp="1"/>
          </p:cNvSpPr>
          <p:nvPr>
            <p:ph type="title"/>
          </p:nvPr>
        </p:nvSpPr>
        <p:spPr>
          <a:xfrm>
            <a:off x="587229" y="332822"/>
            <a:ext cx="7445230" cy="1646980"/>
          </a:xfrm>
        </p:spPr>
        <p:txBody>
          <a:bodyPr/>
          <a:lstStyle/>
          <a:p>
            <a:r>
              <a:rPr lang="fr-FR" b="1" dirty="0"/>
              <a:t>L’accompagnement personnalisé en seconde : </a:t>
            </a:r>
          </a:p>
        </p:txBody>
      </p:sp>
      <p:sp>
        <p:nvSpPr>
          <p:cNvPr id="3" name="Espace réservé du contenu 2">
            <a:extLst>
              <a:ext uri="{FF2B5EF4-FFF2-40B4-BE49-F238E27FC236}">
                <a16:creationId xmlns:a16="http://schemas.microsoft.com/office/drawing/2014/main" id="{4EA12099-F6DC-4140-86F4-FA267039F0A0}"/>
              </a:ext>
            </a:extLst>
          </p:cNvPr>
          <p:cNvSpPr>
            <a:spLocks noGrp="1"/>
          </p:cNvSpPr>
          <p:nvPr>
            <p:ph idx="1"/>
          </p:nvPr>
        </p:nvSpPr>
        <p:spPr>
          <a:xfrm>
            <a:off x="587229" y="2447180"/>
            <a:ext cx="8305101" cy="3173659"/>
          </a:xfrm>
        </p:spPr>
        <p:txBody>
          <a:bodyPr>
            <a:noAutofit/>
          </a:bodyPr>
          <a:lstStyle/>
          <a:p>
            <a:pPr marL="0" indent="0">
              <a:buNone/>
            </a:pPr>
            <a:r>
              <a:rPr lang="fr-FR" sz="2400" dirty="0"/>
              <a:t>L'accompagnement personnalisé est</a:t>
            </a:r>
            <a:r>
              <a:rPr lang="fr-FR" sz="2400" b="1" dirty="0"/>
              <a:t> intégré dans les emplois du temps des élèves</a:t>
            </a:r>
            <a:r>
              <a:rPr lang="fr-FR" sz="2400" dirty="0"/>
              <a:t>.</a:t>
            </a:r>
          </a:p>
          <a:p>
            <a:pPr>
              <a:lnSpc>
                <a:spcPct val="170000"/>
              </a:lnSpc>
              <a:buFont typeface="Wingdings" panose="05000000000000000000" pitchFamily="2" charset="2"/>
              <a:buChar char="q"/>
            </a:pPr>
            <a:r>
              <a:rPr lang="fr-FR" sz="2400" b="1" dirty="0"/>
              <a:t>En Français </a:t>
            </a:r>
            <a:r>
              <a:rPr lang="fr-FR" sz="2400" dirty="0"/>
              <a:t>: 1h par classe par semaine</a:t>
            </a:r>
          </a:p>
          <a:p>
            <a:pPr>
              <a:buFont typeface="Wingdings" panose="05000000000000000000" pitchFamily="2" charset="2"/>
              <a:buChar char="q"/>
            </a:pPr>
            <a:r>
              <a:rPr lang="fr-FR" sz="2400" b="1" dirty="0"/>
              <a:t>En Mathématiques </a:t>
            </a:r>
            <a:r>
              <a:rPr lang="fr-FR" sz="2400" dirty="0"/>
              <a:t>: 0,5h par classe et par semaine mais dédoublement une heure quinzaine</a:t>
            </a:r>
          </a:p>
          <a:p>
            <a:pPr>
              <a:buFont typeface="Wingdings" panose="05000000000000000000" pitchFamily="2" charset="2"/>
              <a:buChar char="q"/>
            </a:pPr>
            <a:r>
              <a:rPr lang="fr-FR" sz="2400" b="1" dirty="0"/>
              <a:t>Le Professeur Principal </a:t>
            </a:r>
            <a:r>
              <a:rPr lang="fr-FR" sz="2400" dirty="0"/>
              <a:t>: 0,5h (AOPP) par classe par semaine pour l’accompagnement au choix de l’orientation et l’élaboration du projet personnel</a:t>
            </a:r>
          </a:p>
        </p:txBody>
      </p:sp>
      <p:sp>
        <p:nvSpPr>
          <p:cNvPr id="9" name="ZoneTexte 8">
            <a:extLst>
              <a:ext uri="{FF2B5EF4-FFF2-40B4-BE49-F238E27FC236}">
                <a16:creationId xmlns:a16="http://schemas.microsoft.com/office/drawing/2014/main" id="{D29FDAC4-F2B5-6DE8-F3C4-C9AA567959E5}"/>
              </a:ext>
            </a:extLst>
          </p:cNvPr>
          <p:cNvSpPr txBox="1"/>
          <p:nvPr/>
        </p:nvSpPr>
        <p:spPr>
          <a:xfrm>
            <a:off x="2470557" y="1095800"/>
            <a:ext cx="5691931" cy="923330"/>
          </a:xfrm>
          <a:prstGeom prst="rect">
            <a:avLst/>
          </a:prstGeom>
          <a:noFill/>
        </p:spPr>
        <p:txBody>
          <a:bodyPr wrap="square">
            <a:spAutoFit/>
          </a:bodyPr>
          <a:lstStyle/>
          <a:p>
            <a:pPr marL="342900" indent="-342900">
              <a:buFont typeface="+mj-lt"/>
              <a:buAutoNum type="arabicPeriod"/>
            </a:pPr>
            <a:r>
              <a:rPr lang="fr-FR" sz="1800" b="1" dirty="0">
                <a:solidFill>
                  <a:schemeClr val="bg1"/>
                </a:solidFill>
              </a:rPr>
              <a:t>apporter un soutien aux élèves </a:t>
            </a:r>
          </a:p>
          <a:p>
            <a:pPr marL="342900" indent="-342900">
              <a:buFont typeface="+mj-lt"/>
              <a:buAutoNum type="arabicPeriod"/>
            </a:pPr>
            <a:r>
              <a:rPr lang="fr-FR" sz="1800" b="1" dirty="0">
                <a:solidFill>
                  <a:schemeClr val="bg1"/>
                </a:solidFill>
              </a:rPr>
              <a:t>approfondir leurs connaissances</a:t>
            </a:r>
          </a:p>
          <a:p>
            <a:pPr marL="342900" indent="-342900">
              <a:buFont typeface="+mj-lt"/>
              <a:buAutoNum type="arabicPeriod"/>
            </a:pPr>
            <a:r>
              <a:rPr lang="fr-FR" sz="1800" b="1" dirty="0">
                <a:solidFill>
                  <a:schemeClr val="bg1"/>
                </a:solidFill>
              </a:rPr>
              <a:t>accompagner les élèves dans leur projet d'orientation</a:t>
            </a:r>
            <a:endParaRPr lang="fr-FR" b="1" dirty="0">
              <a:solidFill>
                <a:schemeClr val="bg1"/>
              </a:solidFill>
            </a:endParaRPr>
          </a:p>
        </p:txBody>
      </p:sp>
      <p:pic>
        <p:nvPicPr>
          <p:cNvPr id="10" name="Image 9">
            <a:extLst>
              <a:ext uri="{FF2B5EF4-FFF2-40B4-BE49-F238E27FC236}">
                <a16:creationId xmlns:a16="http://schemas.microsoft.com/office/drawing/2014/main" id="{37C2A72F-4480-4E7A-9EC2-2F818A68D799}"/>
              </a:ext>
            </a:extLst>
          </p:cNvPr>
          <p:cNvPicPr>
            <a:picLocks noChangeAspect="1"/>
          </p:cNvPicPr>
          <p:nvPr/>
        </p:nvPicPr>
        <p:blipFill>
          <a:blip r:embed="rId3"/>
          <a:stretch>
            <a:fillRect/>
          </a:stretch>
        </p:blipFill>
        <p:spPr>
          <a:xfrm>
            <a:off x="9524" y="6359678"/>
            <a:ext cx="946295" cy="498321"/>
          </a:xfrm>
          <a:prstGeom prst="rect">
            <a:avLst/>
          </a:prstGeom>
        </p:spPr>
      </p:pic>
    </p:spTree>
    <p:extLst>
      <p:ext uri="{BB962C8B-B14F-4D97-AF65-F5344CB8AC3E}">
        <p14:creationId xmlns:p14="http://schemas.microsoft.com/office/powerpoint/2010/main" val="387287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9AABA-21B4-414F-AB45-F5976A2D2024}"/>
              </a:ext>
            </a:extLst>
          </p:cNvPr>
          <p:cNvSpPr>
            <a:spLocks noGrp="1"/>
          </p:cNvSpPr>
          <p:nvPr>
            <p:ph type="title"/>
          </p:nvPr>
        </p:nvSpPr>
        <p:spPr>
          <a:xfrm>
            <a:off x="849385" y="372150"/>
            <a:ext cx="7445230" cy="894181"/>
          </a:xfrm>
        </p:spPr>
        <p:txBody>
          <a:bodyPr/>
          <a:lstStyle/>
          <a:p>
            <a:r>
              <a:rPr lang="fr-FR" b="1" dirty="0"/>
              <a:t>Accompagnement de l’élève  </a:t>
            </a:r>
            <a:endParaRPr lang="fr-FR" b="1" dirty="0">
              <a:solidFill>
                <a:srgbClr val="92D050"/>
              </a:solidFill>
            </a:endParaRPr>
          </a:p>
        </p:txBody>
      </p:sp>
      <p:pic>
        <p:nvPicPr>
          <p:cNvPr id="7" name="Image 6">
            <a:extLst>
              <a:ext uri="{FF2B5EF4-FFF2-40B4-BE49-F238E27FC236}">
                <a16:creationId xmlns:a16="http://schemas.microsoft.com/office/drawing/2014/main" id="{E42C8D1F-ABC3-A0D8-0B08-CBB76E3A491D}"/>
              </a:ext>
            </a:extLst>
          </p:cNvPr>
          <p:cNvPicPr>
            <a:picLocks noChangeAspect="1"/>
          </p:cNvPicPr>
          <p:nvPr/>
        </p:nvPicPr>
        <p:blipFill>
          <a:blip r:embed="rId3"/>
          <a:stretch>
            <a:fillRect/>
          </a:stretch>
        </p:blipFill>
        <p:spPr>
          <a:xfrm>
            <a:off x="9524" y="6359678"/>
            <a:ext cx="946295" cy="498321"/>
          </a:xfrm>
          <a:prstGeom prst="rect">
            <a:avLst/>
          </a:prstGeom>
        </p:spPr>
      </p:pic>
      <p:grpSp>
        <p:nvGrpSpPr>
          <p:cNvPr id="24" name="Groupe 23">
            <a:extLst>
              <a:ext uri="{FF2B5EF4-FFF2-40B4-BE49-F238E27FC236}">
                <a16:creationId xmlns:a16="http://schemas.microsoft.com/office/drawing/2014/main" id="{40B7A49E-F4C3-875C-B3CE-9283F6AC05A5}"/>
              </a:ext>
            </a:extLst>
          </p:cNvPr>
          <p:cNvGrpSpPr>
            <a:grpSpLocks noChangeAspect="1"/>
          </p:cNvGrpSpPr>
          <p:nvPr/>
        </p:nvGrpSpPr>
        <p:grpSpPr>
          <a:xfrm>
            <a:off x="1876534" y="2253477"/>
            <a:ext cx="5238220" cy="1476000"/>
            <a:chOff x="1783445" y="2494228"/>
            <a:chExt cx="6374967" cy="1796308"/>
          </a:xfrm>
        </p:grpSpPr>
        <p:sp>
          <p:nvSpPr>
            <p:cNvPr id="12" name="Freeform 4">
              <a:extLst>
                <a:ext uri="{FF2B5EF4-FFF2-40B4-BE49-F238E27FC236}">
                  <a16:creationId xmlns:a16="http://schemas.microsoft.com/office/drawing/2014/main" id="{83C942B2-96E0-7D1E-C269-DC69E5074E87}"/>
                </a:ext>
              </a:extLst>
            </p:cNvPr>
            <p:cNvSpPr>
              <a:spLocks noChangeAspect="1"/>
            </p:cNvSpPr>
            <p:nvPr/>
          </p:nvSpPr>
          <p:spPr>
            <a:xfrm>
              <a:off x="2267196" y="2706536"/>
              <a:ext cx="616150" cy="720000"/>
            </a:xfrm>
            <a:custGeom>
              <a:avLst/>
              <a:gdLst/>
              <a:ahLst/>
              <a:cxnLst/>
              <a:rect l="l" t="t" r="r" b="b"/>
              <a:pathLst>
                <a:path w="2195734" h="2565848">
                  <a:moveTo>
                    <a:pt x="0" y="0"/>
                  </a:moveTo>
                  <a:lnTo>
                    <a:pt x="2195734" y="0"/>
                  </a:lnTo>
                  <a:lnTo>
                    <a:pt x="2195734" y="2565848"/>
                  </a:lnTo>
                  <a:lnTo>
                    <a:pt x="0" y="2565848"/>
                  </a:lnTo>
                  <a:lnTo>
                    <a:pt x="0" y="0"/>
                  </a:lnTo>
                  <a:close/>
                </a:path>
              </a:pathLst>
            </a:custGeom>
            <a:blipFill>
              <a:blip r:embed="rId4"/>
              <a:stretch>
                <a:fillRect r="-216556" b="-4862"/>
              </a:stretch>
            </a:blipFill>
          </p:spPr>
          <p:txBody>
            <a:bodyPr/>
            <a:lstStyle/>
            <a:p>
              <a:endParaRPr lang="fr-FR" dirty="0"/>
            </a:p>
          </p:txBody>
        </p:sp>
        <p:sp>
          <p:nvSpPr>
            <p:cNvPr id="13" name="Freeform 5">
              <a:extLst>
                <a:ext uri="{FF2B5EF4-FFF2-40B4-BE49-F238E27FC236}">
                  <a16:creationId xmlns:a16="http://schemas.microsoft.com/office/drawing/2014/main" id="{1B33D5CF-C65F-A683-1FEE-47F76B7FBE70}"/>
                </a:ext>
              </a:extLst>
            </p:cNvPr>
            <p:cNvSpPr>
              <a:spLocks noChangeAspect="1"/>
            </p:cNvSpPr>
            <p:nvPr/>
          </p:nvSpPr>
          <p:spPr>
            <a:xfrm>
              <a:off x="6649231" y="3420191"/>
              <a:ext cx="1385580" cy="864000"/>
            </a:xfrm>
            <a:custGeom>
              <a:avLst/>
              <a:gdLst/>
              <a:ahLst/>
              <a:cxnLst/>
              <a:rect l="l" t="t" r="r" b="b"/>
              <a:pathLst>
                <a:path w="3478846" h="2169295">
                  <a:moveTo>
                    <a:pt x="0" y="0"/>
                  </a:moveTo>
                  <a:lnTo>
                    <a:pt x="3478846" y="0"/>
                  </a:lnTo>
                  <a:lnTo>
                    <a:pt x="3478846" y="2169296"/>
                  </a:lnTo>
                  <a:lnTo>
                    <a:pt x="0" y="2169296"/>
                  </a:lnTo>
                  <a:lnTo>
                    <a:pt x="0" y="0"/>
                  </a:lnTo>
                  <a:close/>
                </a:path>
              </a:pathLst>
            </a:custGeom>
            <a:blipFill>
              <a:blip r:embed="rId5"/>
              <a:stretch>
                <a:fillRect b="-60367"/>
              </a:stretch>
            </a:blipFill>
          </p:spPr>
        </p:sp>
        <p:sp>
          <p:nvSpPr>
            <p:cNvPr id="14" name="Freeform 6">
              <a:extLst>
                <a:ext uri="{FF2B5EF4-FFF2-40B4-BE49-F238E27FC236}">
                  <a16:creationId xmlns:a16="http://schemas.microsoft.com/office/drawing/2014/main" id="{6F144274-59E6-17F4-17A8-25F949691D93}"/>
                </a:ext>
              </a:extLst>
            </p:cNvPr>
            <p:cNvSpPr>
              <a:spLocks noChangeAspect="1"/>
            </p:cNvSpPr>
            <p:nvPr/>
          </p:nvSpPr>
          <p:spPr>
            <a:xfrm>
              <a:off x="6568125" y="2494228"/>
              <a:ext cx="1590287" cy="972000"/>
            </a:xfrm>
            <a:custGeom>
              <a:avLst/>
              <a:gdLst/>
              <a:ahLst/>
              <a:cxnLst/>
              <a:rect l="l" t="t" r="r" b="b"/>
              <a:pathLst>
                <a:path w="3318709" h="2028438">
                  <a:moveTo>
                    <a:pt x="0" y="0"/>
                  </a:moveTo>
                  <a:lnTo>
                    <a:pt x="3318709" y="0"/>
                  </a:lnTo>
                  <a:lnTo>
                    <a:pt x="3318709" y="2028438"/>
                  </a:lnTo>
                  <a:lnTo>
                    <a:pt x="0" y="2028438"/>
                  </a:lnTo>
                  <a:lnTo>
                    <a:pt x="0" y="0"/>
                  </a:lnTo>
                  <a:close/>
                </a:path>
              </a:pathLst>
            </a:custGeom>
            <a:blipFill>
              <a:blip r:embed="rId6"/>
              <a:stretch>
                <a:fillRect r="-109372"/>
              </a:stretch>
            </a:blipFill>
          </p:spPr>
          <p:txBody>
            <a:bodyPr/>
            <a:lstStyle/>
            <a:p>
              <a:endParaRPr lang="fr-FR"/>
            </a:p>
          </p:txBody>
        </p:sp>
        <p:sp>
          <p:nvSpPr>
            <p:cNvPr id="15" name="Freeform 7">
              <a:extLst>
                <a:ext uri="{FF2B5EF4-FFF2-40B4-BE49-F238E27FC236}">
                  <a16:creationId xmlns:a16="http://schemas.microsoft.com/office/drawing/2014/main" id="{C3BE4E33-AC75-E21E-E842-ADBA443ECBD3}"/>
                </a:ext>
              </a:extLst>
            </p:cNvPr>
            <p:cNvSpPr>
              <a:spLocks noChangeAspect="1"/>
            </p:cNvSpPr>
            <p:nvPr/>
          </p:nvSpPr>
          <p:spPr>
            <a:xfrm>
              <a:off x="1783445" y="3606536"/>
              <a:ext cx="1708148" cy="684000"/>
            </a:xfrm>
            <a:custGeom>
              <a:avLst/>
              <a:gdLst/>
              <a:ahLst/>
              <a:cxnLst/>
              <a:rect l="l" t="t" r="r" b="b"/>
              <a:pathLst>
                <a:path w="5412672" h="2167424">
                  <a:moveTo>
                    <a:pt x="0" y="0"/>
                  </a:moveTo>
                  <a:lnTo>
                    <a:pt x="5412673" y="0"/>
                  </a:lnTo>
                  <a:lnTo>
                    <a:pt x="5412673" y="2167424"/>
                  </a:lnTo>
                  <a:lnTo>
                    <a:pt x="0" y="2167424"/>
                  </a:lnTo>
                  <a:lnTo>
                    <a:pt x="0" y="0"/>
                  </a:lnTo>
                  <a:close/>
                </a:path>
              </a:pathLst>
            </a:custGeom>
            <a:blipFill>
              <a:blip r:embed="rId7"/>
              <a:stretch>
                <a:fillRect r="-76468" b="-1600"/>
              </a:stretch>
            </a:blipFill>
          </p:spPr>
        </p:sp>
        <p:sp>
          <p:nvSpPr>
            <p:cNvPr id="16" name="Freeform 8">
              <a:extLst>
                <a:ext uri="{FF2B5EF4-FFF2-40B4-BE49-F238E27FC236}">
                  <a16:creationId xmlns:a16="http://schemas.microsoft.com/office/drawing/2014/main" id="{6508CAD6-8A7D-5C56-4D45-E64AB40A6776}"/>
                </a:ext>
              </a:extLst>
            </p:cNvPr>
            <p:cNvSpPr>
              <a:spLocks noChangeAspect="1"/>
            </p:cNvSpPr>
            <p:nvPr/>
          </p:nvSpPr>
          <p:spPr>
            <a:xfrm>
              <a:off x="4177395" y="2958536"/>
              <a:ext cx="1786034" cy="936000"/>
            </a:xfrm>
            <a:custGeom>
              <a:avLst/>
              <a:gdLst/>
              <a:ahLst/>
              <a:cxnLst/>
              <a:rect l="l" t="t" r="r" b="b"/>
              <a:pathLst>
                <a:path w="5816341" h="3048136">
                  <a:moveTo>
                    <a:pt x="0" y="0"/>
                  </a:moveTo>
                  <a:lnTo>
                    <a:pt x="5816341" y="0"/>
                  </a:lnTo>
                  <a:lnTo>
                    <a:pt x="5816341" y="3048136"/>
                  </a:lnTo>
                  <a:lnTo>
                    <a:pt x="0" y="3048136"/>
                  </a:lnTo>
                  <a:lnTo>
                    <a:pt x="0" y="0"/>
                  </a:lnTo>
                  <a:close/>
                </a:path>
              </a:pathLst>
            </a:custGeom>
            <a:blipFill>
              <a:blip r:embed="rId8"/>
              <a:stretch>
                <a:fillRect/>
              </a:stretch>
            </a:blipFill>
          </p:spPr>
          <p:txBody>
            <a:bodyPr/>
            <a:lstStyle/>
            <a:p>
              <a:endParaRPr lang="fr-FR" dirty="0"/>
            </a:p>
          </p:txBody>
        </p:sp>
        <p:sp>
          <p:nvSpPr>
            <p:cNvPr id="20" name="Flèche : double flèche horizontale 19">
              <a:extLst>
                <a:ext uri="{FF2B5EF4-FFF2-40B4-BE49-F238E27FC236}">
                  <a16:creationId xmlns:a16="http://schemas.microsoft.com/office/drawing/2014/main" id="{0F777A00-1C77-BC7B-7982-B9298919FEC9}"/>
                </a:ext>
              </a:extLst>
            </p:cNvPr>
            <p:cNvSpPr/>
            <p:nvPr/>
          </p:nvSpPr>
          <p:spPr>
            <a:xfrm>
              <a:off x="3566046" y="3133363"/>
              <a:ext cx="616150" cy="218874"/>
            </a:xfrm>
            <a:prstGeom prst="leftRightArrow">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double flèche horizontale 20">
              <a:extLst>
                <a:ext uri="{FF2B5EF4-FFF2-40B4-BE49-F238E27FC236}">
                  <a16:creationId xmlns:a16="http://schemas.microsoft.com/office/drawing/2014/main" id="{39EE38DD-70A7-DCD2-4D7C-BAADE3E76F71}"/>
                </a:ext>
              </a:extLst>
            </p:cNvPr>
            <p:cNvSpPr/>
            <p:nvPr/>
          </p:nvSpPr>
          <p:spPr>
            <a:xfrm>
              <a:off x="5992528" y="3133363"/>
              <a:ext cx="616150" cy="218874"/>
            </a:xfrm>
            <a:prstGeom prst="leftRightArrow">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ouble flèche horizontale 21">
              <a:extLst>
                <a:ext uri="{FF2B5EF4-FFF2-40B4-BE49-F238E27FC236}">
                  <a16:creationId xmlns:a16="http://schemas.microsoft.com/office/drawing/2014/main" id="{BCA6B37A-96F8-F062-022A-F67EC1D0DF1A}"/>
                </a:ext>
              </a:extLst>
            </p:cNvPr>
            <p:cNvSpPr/>
            <p:nvPr/>
          </p:nvSpPr>
          <p:spPr>
            <a:xfrm>
              <a:off x="5992528" y="3802598"/>
              <a:ext cx="616150" cy="218874"/>
            </a:xfrm>
            <a:prstGeom prst="leftRightArrow">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ouble flèche horizontale 22">
              <a:extLst>
                <a:ext uri="{FF2B5EF4-FFF2-40B4-BE49-F238E27FC236}">
                  <a16:creationId xmlns:a16="http://schemas.microsoft.com/office/drawing/2014/main" id="{34FCCAFD-BFF3-DCE2-9CBA-EE1131C67BF9}"/>
                </a:ext>
              </a:extLst>
            </p:cNvPr>
            <p:cNvSpPr/>
            <p:nvPr/>
          </p:nvSpPr>
          <p:spPr>
            <a:xfrm>
              <a:off x="3566046" y="3802598"/>
              <a:ext cx="616150" cy="218874"/>
            </a:xfrm>
            <a:prstGeom prst="leftRightArrow">
              <a:avLst/>
            </a:prstGeom>
            <a:solidFill>
              <a:srgbClr val="00B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6" name="Image 25">
            <a:extLst>
              <a:ext uri="{FF2B5EF4-FFF2-40B4-BE49-F238E27FC236}">
                <a16:creationId xmlns:a16="http://schemas.microsoft.com/office/drawing/2014/main" id="{C17C9A06-7635-96BD-E877-75DDFAD0D13B}"/>
              </a:ext>
            </a:extLst>
          </p:cNvPr>
          <p:cNvPicPr>
            <a:picLocks noChangeAspect="1"/>
          </p:cNvPicPr>
          <p:nvPr/>
        </p:nvPicPr>
        <p:blipFill>
          <a:blip r:embed="rId9"/>
          <a:srcRect t="18230"/>
          <a:stretch/>
        </p:blipFill>
        <p:spPr>
          <a:xfrm>
            <a:off x="849385" y="4009042"/>
            <a:ext cx="7220752" cy="2476808"/>
          </a:xfrm>
          <a:prstGeom prst="rect">
            <a:avLst/>
          </a:prstGeom>
        </p:spPr>
      </p:pic>
      <p:sp>
        <p:nvSpPr>
          <p:cNvPr id="28" name="TextBox 6">
            <a:extLst>
              <a:ext uri="{FF2B5EF4-FFF2-40B4-BE49-F238E27FC236}">
                <a16:creationId xmlns:a16="http://schemas.microsoft.com/office/drawing/2014/main" id="{2E2217E0-8626-5606-25C6-1D56A16366C8}"/>
              </a:ext>
            </a:extLst>
          </p:cNvPr>
          <p:cNvSpPr txBox="1"/>
          <p:nvPr/>
        </p:nvSpPr>
        <p:spPr>
          <a:xfrm>
            <a:off x="231761" y="3495610"/>
            <a:ext cx="2733278" cy="634789"/>
          </a:xfrm>
          <a:prstGeom prst="rect">
            <a:avLst/>
          </a:prstGeom>
        </p:spPr>
        <p:txBody>
          <a:bodyPr wrap="square" lIns="0" tIns="0" rIns="0" bIns="0" rtlCol="0" anchor="t">
            <a:spAutoFit/>
          </a:bodyPr>
          <a:lstStyle/>
          <a:p>
            <a:pPr marL="0" lvl="0" indent="0" algn="l">
              <a:lnSpc>
                <a:spcPts val="5817"/>
              </a:lnSpc>
            </a:pPr>
            <a:r>
              <a:rPr lang="en-US" sz="2400" b="1" dirty="0" err="1">
                <a:solidFill>
                  <a:srgbClr val="0F3256"/>
                </a:solidFill>
                <a:ea typeface="Roboto Bold"/>
                <a:cs typeface="Roboto Bold"/>
                <a:sym typeface="Roboto Bold"/>
              </a:rPr>
              <a:t>Mentorat</a:t>
            </a:r>
            <a:r>
              <a:rPr lang="en-US" sz="2400" b="1" dirty="0">
                <a:solidFill>
                  <a:srgbClr val="0F3256"/>
                </a:solidFill>
                <a:ea typeface="Roboto Bold"/>
                <a:cs typeface="Roboto Bold"/>
                <a:sym typeface="Roboto Bold"/>
              </a:rPr>
              <a:t> 2023-2024</a:t>
            </a:r>
          </a:p>
        </p:txBody>
      </p:sp>
      <p:sp>
        <p:nvSpPr>
          <p:cNvPr id="35" name="ZoneTexte 34">
            <a:extLst>
              <a:ext uri="{FF2B5EF4-FFF2-40B4-BE49-F238E27FC236}">
                <a16:creationId xmlns:a16="http://schemas.microsoft.com/office/drawing/2014/main" id="{4815D115-C32E-3847-5CC6-3F98897F9414}"/>
              </a:ext>
            </a:extLst>
          </p:cNvPr>
          <p:cNvSpPr txBox="1"/>
          <p:nvPr/>
        </p:nvSpPr>
        <p:spPr>
          <a:xfrm>
            <a:off x="757105" y="1068690"/>
            <a:ext cx="8093280" cy="830997"/>
          </a:xfrm>
          <a:prstGeom prst="rect">
            <a:avLst/>
          </a:prstGeom>
          <a:noFill/>
        </p:spPr>
        <p:txBody>
          <a:bodyPr wrap="square">
            <a:spAutoFit/>
          </a:bodyPr>
          <a:lstStyle/>
          <a:p>
            <a:pPr marL="342900" indent="-342900">
              <a:buFont typeface="Wingdings" panose="05000000000000000000" pitchFamily="2" charset="2"/>
              <a:buChar char="ü"/>
            </a:pPr>
            <a:r>
              <a:rPr lang="fr-FR" sz="2400" b="1" dirty="0">
                <a:solidFill>
                  <a:srgbClr val="92D050"/>
                </a:solidFill>
              </a:rPr>
              <a:t>Mentorat au LIPPS en partenariat avec les grandes écoles</a:t>
            </a:r>
          </a:p>
          <a:p>
            <a:pPr marL="342900" indent="-342900">
              <a:buFont typeface="Wingdings" panose="05000000000000000000" pitchFamily="2" charset="2"/>
              <a:buChar char="ü"/>
            </a:pPr>
            <a:r>
              <a:rPr lang="fr-FR" sz="2400" b="1" dirty="0">
                <a:solidFill>
                  <a:srgbClr val="92D050"/>
                </a:solidFill>
              </a:rPr>
              <a:t>DRILL</a:t>
            </a:r>
            <a:endParaRPr lang="fr-FR" sz="2400" b="1" dirty="0"/>
          </a:p>
        </p:txBody>
      </p:sp>
    </p:spTree>
    <p:extLst>
      <p:ext uri="{BB962C8B-B14F-4D97-AF65-F5344CB8AC3E}">
        <p14:creationId xmlns:p14="http://schemas.microsoft.com/office/powerpoint/2010/main" val="52024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65887-4F7C-4851-BC9C-A8ED4D8B1F11}"/>
              </a:ext>
            </a:extLst>
          </p:cNvPr>
          <p:cNvSpPr>
            <a:spLocks noGrp="1"/>
          </p:cNvSpPr>
          <p:nvPr>
            <p:ph type="title"/>
          </p:nvPr>
        </p:nvSpPr>
        <p:spPr/>
        <p:txBody>
          <a:bodyPr/>
          <a:lstStyle/>
          <a:p>
            <a:pPr algn="ctr"/>
            <a:r>
              <a:rPr lang="fr-FR" sz="3200" b="1" dirty="0"/>
              <a:t>Les spécialités en première</a:t>
            </a:r>
            <a:br>
              <a:rPr lang="fr-FR" sz="3200" dirty="0"/>
            </a:br>
            <a:endParaRPr lang="fr-FR" dirty="0"/>
          </a:p>
        </p:txBody>
      </p:sp>
      <p:sp>
        <p:nvSpPr>
          <p:cNvPr id="3" name="Espace réservé du contenu 2">
            <a:extLst>
              <a:ext uri="{FF2B5EF4-FFF2-40B4-BE49-F238E27FC236}">
                <a16:creationId xmlns:a16="http://schemas.microsoft.com/office/drawing/2014/main" id="{8FDFE815-9314-41BA-86D8-CE645B7DFCA2}"/>
              </a:ext>
            </a:extLst>
          </p:cNvPr>
          <p:cNvSpPr>
            <a:spLocks noGrp="1"/>
          </p:cNvSpPr>
          <p:nvPr>
            <p:ph idx="1"/>
          </p:nvPr>
        </p:nvSpPr>
        <p:spPr>
          <a:xfrm>
            <a:off x="1395797" y="2614830"/>
            <a:ext cx="6619244" cy="3099646"/>
          </a:xfrm>
        </p:spPr>
        <p:txBody>
          <a:bodyPr>
            <a:normAutofit/>
          </a:bodyPr>
          <a:lstStyle/>
          <a:p>
            <a:endParaRPr lang="fr-FR" dirty="0">
              <a:cs typeface="Calibri Light" panose="020F0302020204030204" pitchFamily="34" charset="0"/>
            </a:endParaRPr>
          </a:p>
          <a:p>
            <a:endParaRPr lang="fr-FR" dirty="0"/>
          </a:p>
        </p:txBody>
      </p:sp>
      <p:graphicFrame>
        <p:nvGraphicFramePr>
          <p:cNvPr id="4" name="Tableau 3">
            <a:extLst>
              <a:ext uri="{FF2B5EF4-FFF2-40B4-BE49-F238E27FC236}">
                <a16:creationId xmlns:a16="http://schemas.microsoft.com/office/drawing/2014/main" id="{21DB8E12-91EF-4F32-A96F-B8A70528470E}"/>
              </a:ext>
            </a:extLst>
          </p:cNvPr>
          <p:cNvGraphicFramePr>
            <a:graphicFrameLocks noGrp="1"/>
          </p:cNvGraphicFramePr>
          <p:nvPr>
            <p:extLst>
              <p:ext uri="{D42A27DB-BD31-4B8C-83A1-F6EECF244321}">
                <p14:modId xmlns:p14="http://schemas.microsoft.com/office/powerpoint/2010/main" val="530100174"/>
              </p:ext>
            </p:extLst>
          </p:nvPr>
        </p:nvGraphicFramePr>
        <p:xfrm>
          <a:off x="482671" y="1985160"/>
          <a:ext cx="8573548" cy="3909060"/>
        </p:xfrm>
        <a:graphic>
          <a:graphicData uri="http://schemas.openxmlformats.org/drawingml/2006/table">
            <a:tbl>
              <a:tblPr firstRow="1" bandRow="1">
                <a:tableStyleId>{FABFCF23-3B69-468F-B69F-88F6DE6A72F2}</a:tableStyleId>
              </a:tblPr>
              <a:tblGrid>
                <a:gridCol w="8573548">
                  <a:extLst>
                    <a:ext uri="{9D8B030D-6E8A-4147-A177-3AD203B41FA5}">
                      <a16:colId xmlns:a16="http://schemas.microsoft.com/office/drawing/2014/main" val="1318335466"/>
                    </a:ext>
                  </a:extLst>
                </a:gridCol>
              </a:tblGrid>
              <a:tr h="278130">
                <a:tc>
                  <a:txBody>
                    <a:bodyPr/>
                    <a:lstStyle/>
                    <a:p>
                      <a:r>
                        <a:rPr lang="fr-FR" sz="2400" dirty="0"/>
                        <a:t>Les spécialités en première</a:t>
                      </a:r>
                    </a:p>
                  </a:txBody>
                  <a:tcPr marL="68580" marR="68580" marT="34290" marB="34290"/>
                </a:tc>
                <a:extLst>
                  <a:ext uri="{0D108BD9-81ED-4DB2-BD59-A6C34878D82A}">
                    <a16:rowId xmlns:a16="http://schemas.microsoft.com/office/drawing/2014/main" val="2292009539"/>
                  </a:ext>
                </a:extLst>
              </a:tr>
              <a:tr h="278130">
                <a:tc>
                  <a:txBody>
                    <a:bodyPr/>
                    <a:lstStyle/>
                    <a:p>
                      <a:pPr marL="0" indent="0">
                        <a:buNone/>
                      </a:pPr>
                      <a:r>
                        <a:rPr lang="fr-FR" sz="2400" dirty="0"/>
                        <a:t>Mathématiques</a:t>
                      </a:r>
                    </a:p>
                  </a:txBody>
                  <a:tcPr marL="68580" marR="68580" marT="34290" marB="34290"/>
                </a:tc>
                <a:extLst>
                  <a:ext uri="{0D108BD9-81ED-4DB2-BD59-A6C34878D82A}">
                    <a16:rowId xmlns:a16="http://schemas.microsoft.com/office/drawing/2014/main" val="1948858696"/>
                  </a:ext>
                </a:extLst>
              </a:tr>
              <a:tr h="278130">
                <a:tc>
                  <a:txBody>
                    <a:bodyPr/>
                    <a:lstStyle/>
                    <a:p>
                      <a:r>
                        <a:rPr lang="fr-FR" sz="2400" dirty="0"/>
                        <a:t>Humanités, Littérature et Philosophie (HLP)</a:t>
                      </a:r>
                    </a:p>
                  </a:txBody>
                  <a:tcPr marL="68580" marR="68580" marT="34290" marB="34290"/>
                </a:tc>
                <a:extLst>
                  <a:ext uri="{0D108BD9-81ED-4DB2-BD59-A6C34878D82A}">
                    <a16:rowId xmlns:a16="http://schemas.microsoft.com/office/drawing/2014/main" val="138730127"/>
                  </a:ext>
                </a:extLst>
              </a:tr>
              <a:tr h="278130">
                <a:tc>
                  <a:txBody>
                    <a:bodyPr/>
                    <a:lstStyle/>
                    <a:p>
                      <a:r>
                        <a:rPr lang="fr-FR" sz="2400" dirty="0"/>
                        <a:t>Physique-Chimie</a:t>
                      </a:r>
                    </a:p>
                  </a:txBody>
                  <a:tcPr marL="68580" marR="68580" marT="34290" marB="34290"/>
                </a:tc>
                <a:extLst>
                  <a:ext uri="{0D108BD9-81ED-4DB2-BD59-A6C34878D82A}">
                    <a16:rowId xmlns:a16="http://schemas.microsoft.com/office/drawing/2014/main" val="2272786880"/>
                  </a:ext>
                </a:extLst>
              </a:tr>
              <a:tr h="278130">
                <a:tc>
                  <a:txBody>
                    <a:bodyPr/>
                    <a:lstStyle/>
                    <a:p>
                      <a:r>
                        <a:rPr lang="fr-FR" sz="2400" dirty="0"/>
                        <a:t>Sciences de la Vie et de la Terre (SVT)</a:t>
                      </a:r>
                    </a:p>
                  </a:txBody>
                  <a:tcPr marL="68580" marR="68580" marT="34290" marB="34290"/>
                </a:tc>
                <a:extLst>
                  <a:ext uri="{0D108BD9-81ED-4DB2-BD59-A6C34878D82A}">
                    <a16:rowId xmlns:a16="http://schemas.microsoft.com/office/drawing/2014/main" val="1186978102"/>
                  </a:ext>
                </a:extLst>
              </a:tr>
              <a:tr h="278130">
                <a:tc>
                  <a:txBody>
                    <a:bodyPr/>
                    <a:lstStyle/>
                    <a:p>
                      <a:r>
                        <a:rPr lang="fr-FR" sz="2400" dirty="0"/>
                        <a:t>Histoire Géographie, Géopolitique et Sciences Politiques (HGGSP)</a:t>
                      </a:r>
                    </a:p>
                  </a:txBody>
                  <a:tcPr marL="68580" marR="68580" marT="34290" marB="34290"/>
                </a:tc>
                <a:extLst>
                  <a:ext uri="{0D108BD9-81ED-4DB2-BD59-A6C34878D82A}">
                    <a16:rowId xmlns:a16="http://schemas.microsoft.com/office/drawing/2014/main" val="1593606627"/>
                  </a:ext>
                </a:extLst>
              </a:tr>
              <a:tr h="278130">
                <a:tc>
                  <a:txBody>
                    <a:bodyPr/>
                    <a:lstStyle/>
                    <a:p>
                      <a:r>
                        <a:rPr lang="fr-FR" sz="2400" dirty="0"/>
                        <a:t>Langue, Littérature et Culture Etrangère Anglaise (LLCE)</a:t>
                      </a:r>
                    </a:p>
                  </a:txBody>
                  <a:tcPr marL="68580" marR="68580" marT="34290" marB="34290"/>
                </a:tc>
                <a:extLst>
                  <a:ext uri="{0D108BD9-81ED-4DB2-BD59-A6C34878D82A}">
                    <a16:rowId xmlns:a16="http://schemas.microsoft.com/office/drawing/2014/main" val="507777922"/>
                  </a:ext>
                </a:extLst>
              </a:tr>
              <a:tr h="278130">
                <a:tc>
                  <a:txBody>
                    <a:bodyPr/>
                    <a:lstStyle/>
                    <a:p>
                      <a:r>
                        <a:rPr lang="fr-FR" sz="2400" dirty="0"/>
                        <a:t>Sciences Economiques et Sociales (SES)</a:t>
                      </a:r>
                    </a:p>
                  </a:txBody>
                  <a:tcPr marL="68580" marR="68580" marT="34290" marB="34290"/>
                </a:tc>
                <a:extLst>
                  <a:ext uri="{0D108BD9-81ED-4DB2-BD59-A6C34878D82A}">
                    <a16:rowId xmlns:a16="http://schemas.microsoft.com/office/drawing/2014/main" val="595611477"/>
                  </a:ext>
                </a:extLst>
              </a:tr>
              <a:tr h="278130">
                <a:tc>
                  <a:txBody>
                    <a:bodyPr/>
                    <a:lstStyle/>
                    <a:p>
                      <a:r>
                        <a:rPr lang="fr-FR" sz="2400" dirty="0"/>
                        <a:t>Numérique et Sciences Informatiques (NSI)</a:t>
                      </a:r>
                    </a:p>
                  </a:txBody>
                  <a:tcPr marL="68580" marR="68580" marT="34290" marB="34290"/>
                </a:tc>
                <a:extLst>
                  <a:ext uri="{0D108BD9-81ED-4DB2-BD59-A6C34878D82A}">
                    <a16:rowId xmlns:a16="http://schemas.microsoft.com/office/drawing/2014/main" val="2614853697"/>
                  </a:ext>
                </a:extLst>
              </a:tr>
            </a:tbl>
          </a:graphicData>
        </a:graphic>
      </p:graphicFrame>
      <p:pic>
        <p:nvPicPr>
          <p:cNvPr id="10" name="Image 9">
            <a:extLst>
              <a:ext uri="{FF2B5EF4-FFF2-40B4-BE49-F238E27FC236}">
                <a16:creationId xmlns:a16="http://schemas.microsoft.com/office/drawing/2014/main" id="{F1455D2D-FA1A-4215-B6C4-2B934E496704}"/>
              </a:ext>
            </a:extLst>
          </p:cNvPr>
          <p:cNvPicPr>
            <a:picLocks noChangeAspect="1"/>
          </p:cNvPicPr>
          <p:nvPr/>
        </p:nvPicPr>
        <p:blipFill>
          <a:blip r:embed="rId2"/>
          <a:stretch>
            <a:fillRect/>
          </a:stretch>
        </p:blipFill>
        <p:spPr>
          <a:xfrm>
            <a:off x="9524" y="6359678"/>
            <a:ext cx="946295" cy="498321"/>
          </a:xfrm>
          <a:prstGeom prst="rect">
            <a:avLst/>
          </a:prstGeom>
        </p:spPr>
      </p:pic>
    </p:spTree>
    <p:extLst>
      <p:ext uri="{BB962C8B-B14F-4D97-AF65-F5344CB8AC3E}">
        <p14:creationId xmlns:p14="http://schemas.microsoft.com/office/powerpoint/2010/main" val="1247176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6052</TotalTime>
  <Words>1685</Words>
  <Application>Microsoft Office PowerPoint</Application>
  <PresentationFormat>Affichage à l'écran (4:3)</PresentationFormat>
  <Paragraphs>206</Paragraphs>
  <Slides>15</Slides>
  <Notes>6</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Calibri Light</vt:lpstr>
      <vt:lpstr>Century Gothic</vt:lpstr>
      <vt:lpstr>Roboto Bold</vt:lpstr>
      <vt:lpstr>Wingdings</vt:lpstr>
      <vt:lpstr>Wingdings 3</vt:lpstr>
      <vt:lpstr>Salle d’ions</vt:lpstr>
      <vt:lpstr>Lycée International de Palaiseau Paris-Saclay</vt:lpstr>
      <vt:lpstr>L’histoire du LIPPS</vt:lpstr>
      <vt:lpstr>Le LIPPS à la rentrée 2025</vt:lpstr>
      <vt:lpstr>Les enseignements de la classe de seconde  générale et technologique</vt:lpstr>
      <vt:lpstr>Les enseignements optionnels et les dispositifs au LIPPS en seconde</vt:lpstr>
      <vt:lpstr>AS : Association Sportive du LIPPS</vt:lpstr>
      <vt:lpstr>L’accompagnement personnalisé en seconde : </vt:lpstr>
      <vt:lpstr>Accompagnement de l’élève  </vt:lpstr>
      <vt:lpstr>Les spécialités en première </vt:lpstr>
      <vt:lpstr>BAC 2024</vt:lpstr>
      <vt:lpstr>Communication</vt:lpstr>
      <vt:lpstr>Présentation PowerPoint</vt:lpstr>
      <vt:lpstr>Un lycée pour tous, ouvert sur le monde et son environnement inspirant</vt:lpstr>
      <vt:lpstr>Former d’abord des femmes et des hommes inspirés, innovants</vt:lpstr>
      <vt:lpstr>Le LIPPS, c’est davantage qu’un lycée, un campus ouvert sur les grandes écoles, les laboratoires de recherche et l’innovation au cœur de la cité scientifique de Paris Saclay.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lycées de Palaiseau</dc:title>
  <dc:creator>Franck Barro</dc:creator>
  <cp:lastModifiedBy>Eirini Nikolintaga</cp:lastModifiedBy>
  <cp:revision>94</cp:revision>
  <dcterms:created xsi:type="dcterms:W3CDTF">2022-03-16T08:39:14Z</dcterms:created>
  <dcterms:modified xsi:type="dcterms:W3CDTF">2025-01-21T12:23:39Z</dcterms:modified>
</cp:coreProperties>
</file>